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57" r:id="rId3"/>
  </p:sldIdLst>
  <p:sldSz cx="30279975" cy="42808525"/>
  <p:notesSz cx="6858000" cy="9144000"/>
  <p:defaultTextStyle>
    <a:defPPr>
      <a:defRPr lang="zh-CN"/>
    </a:defPPr>
    <a:lvl1pPr algn="l" rtl="0" fontAlgn="base">
      <a:spcBef>
        <a:spcPct val="0"/>
      </a:spcBef>
      <a:spcAft>
        <a:spcPct val="0"/>
      </a:spcAft>
      <a:defRPr sz="8900" kern="1200">
        <a:solidFill>
          <a:schemeClr val="tx1"/>
        </a:solidFill>
        <a:latin typeface="Arial" charset="0"/>
        <a:ea typeface="宋体" pitchFamily="2" charset="-122"/>
        <a:cs typeface="+mn-cs"/>
      </a:defRPr>
    </a:lvl1pPr>
    <a:lvl2pPr marL="457200" algn="l" rtl="0" fontAlgn="base">
      <a:spcBef>
        <a:spcPct val="0"/>
      </a:spcBef>
      <a:spcAft>
        <a:spcPct val="0"/>
      </a:spcAft>
      <a:defRPr sz="8900" kern="1200">
        <a:solidFill>
          <a:schemeClr val="tx1"/>
        </a:solidFill>
        <a:latin typeface="Arial" charset="0"/>
        <a:ea typeface="宋体" pitchFamily="2" charset="-122"/>
        <a:cs typeface="+mn-cs"/>
      </a:defRPr>
    </a:lvl2pPr>
    <a:lvl3pPr marL="914400" algn="l" rtl="0" fontAlgn="base">
      <a:spcBef>
        <a:spcPct val="0"/>
      </a:spcBef>
      <a:spcAft>
        <a:spcPct val="0"/>
      </a:spcAft>
      <a:defRPr sz="8900" kern="1200">
        <a:solidFill>
          <a:schemeClr val="tx1"/>
        </a:solidFill>
        <a:latin typeface="Arial" charset="0"/>
        <a:ea typeface="宋体" pitchFamily="2" charset="-122"/>
        <a:cs typeface="+mn-cs"/>
      </a:defRPr>
    </a:lvl3pPr>
    <a:lvl4pPr marL="1371600" algn="l" rtl="0" fontAlgn="base">
      <a:spcBef>
        <a:spcPct val="0"/>
      </a:spcBef>
      <a:spcAft>
        <a:spcPct val="0"/>
      </a:spcAft>
      <a:defRPr sz="8900" kern="1200">
        <a:solidFill>
          <a:schemeClr val="tx1"/>
        </a:solidFill>
        <a:latin typeface="Arial" charset="0"/>
        <a:ea typeface="宋体" pitchFamily="2" charset="-122"/>
        <a:cs typeface="+mn-cs"/>
      </a:defRPr>
    </a:lvl4pPr>
    <a:lvl5pPr marL="1828800" algn="l" rtl="0" fontAlgn="base">
      <a:spcBef>
        <a:spcPct val="0"/>
      </a:spcBef>
      <a:spcAft>
        <a:spcPct val="0"/>
      </a:spcAft>
      <a:defRPr sz="8900" kern="1200">
        <a:solidFill>
          <a:schemeClr val="tx1"/>
        </a:solidFill>
        <a:latin typeface="Arial" charset="0"/>
        <a:ea typeface="宋体" pitchFamily="2" charset="-122"/>
        <a:cs typeface="+mn-cs"/>
      </a:defRPr>
    </a:lvl5pPr>
    <a:lvl6pPr marL="2286000" algn="l" defTabSz="914400" rtl="0" eaLnBrk="1" latinLnBrk="0" hangingPunct="1">
      <a:defRPr sz="8900" kern="1200">
        <a:solidFill>
          <a:schemeClr val="tx1"/>
        </a:solidFill>
        <a:latin typeface="Arial" charset="0"/>
        <a:ea typeface="宋体" pitchFamily="2" charset="-122"/>
        <a:cs typeface="+mn-cs"/>
      </a:defRPr>
    </a:lvl6pPr>
    <a:lvl7pPr marL="2743200" algn="l" defTabSz="914400" rtl="0" eaLnBrk="1" latinLnBrk="0" hangingPunct="1">
      <a:defRPr sz="8900" kern="1200">
        <a:solidFill>
          <a:schemeClr val="tx1"/>
        </a:solidFill>
        <a:latin typeface="Arial" charset="0"/>
        <a:ea typeface="宋体" pitchFamily="2" charset="-122"/>
        <a:cs typeface="+mn-cs"/>
      </a:defRPr>
    </a:lvl7pPr>
    <a:lvl8pPr marL="3200400" algn="l" defTabSz="914400" rtl="0" eaLnBrk="1" latinLnBrk="0" hangingPunct="1">
      <a:defRPr sz="8900" kern="1200">
        <a:solidFill>
          <a:schemeClr val="tx1"/>
        </a:solidFill>
        <a:latin typeface="Arial" charset="0"/>
        <a:ea typeface="宋体" pitchFamily="2" charset="-122"/>
        <a:cs typeface="+mn-cs"/>
      </a:defRPr>
    </a:lvl8pPr>
    <a:lvl9pPr marL="3657600" algn="l" defTabSz="914400" rtl="0" eaLnBrk="1" latinLnBrk="0" hangingPunct="1">
      <a:defRPr sz="89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003366"/>
    <a:srgbClr val="003300"/>
    <a:srgbClr val="336600"/>
    <a:srgbClr val="CCFFCC"/>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576" autoAdjust="0"/>
    <p:restoredTop sz="94483" autoAdjust="0"/>
  </p:normalViewPr>
  <p:slideViewPr>
    <p:cSldViewPr>
      <p:cViewPr>
        <p:scale>
          <a:sx n="33" d="100"/>
          <a:sy n="33" d="100"/>
        </p:scale>
        <p:origin x="-372" y="5550"/>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36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56388A6-4305-4D5B-8E99-B5369EFFDE8D}" type="datetimeFigureOut">
              <a:rPr lang="zh-CN" altLang="en-US"/>
              <a:pPr>
                <a:defRPr/>
              </a:pPr>
              <a:t>2011/10/22</a:t>
            </a:fld>
            <a:endParaRPr lang="zh-CN" altLang="en-US"/>
          </a:p>
        </p:txBody>
      </p:sp>
      <p:sp>
        <p:nvSpPr>
          <p:cNvPr id="4" name="幻灯片图像占位符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67E020E-EDC9-47B9-ABFD-DD38E7CD5AD5}" type="slidenum">
              <a:rPr lang="zh-CN" altLang="en-US"/>
              <a:pPr>
                <a:defRPr/>
              </a:pPr>
              <a:t>‹#›</a:t>
            </a:fld>
            <a:endParaRPr lang="zh-CN" altLang="en-US"/>
          </a:p>
        </p:txBody>
      </p:sp>
    </p:spTree>
    <p:extLst>
      <p:ext uri="{BB962C8B-B14F-4D97-AF65-F5344CB8AC3E}">
        <p14:creationId xmlns:p14="http://schemas.microsoft.com/office/powerpoint/2010/main" val="923665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0999" y="13299020"/>
            <a:ext cx="25737979" cy="917482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996" y="24257535"/>
            <a:ext cx="21195983" cy="1094121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FA20B3-FCD3-4135-A4D7-59FDA80ECE01}" type="slidenum">
              <a:rPr lang="en-US" altLang="zh-CN"/>
              <a:pPr>
                <a:defRPr/>
              </a:pPr>
              <a:t>‹#›</a:t>
            </a:fld>
            <a:endParaRPr lang="en-US" altLang="zh-CN"/>
          </a:p>
        </p:txBody>
      </p:sp>
    </p:spTree>
    <p:extLst>
      <p:ext uri="{BB962C8B-B14F-4D97-AF65-F5344CB8AC3E}">
        <p14:creationId xmlns:p14="http://schemas.microsoft.com/office/powerpoint/2010/main" val="384747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A199D9E-C98D-4EFF-B040-6D4EEC145B58}" type="slidenum">
              <a:rPr lang="en-US" altLang="zh-CN"/>
              <a:pPr>
                <a:defRPr/>
              </a:pPr>
              <a:t>‹#›</a:t>
            </a:fld>
            <a:endParaRPr lang="en-US" altLang="zh-CN"/>
          </a:p>
        </p:txBody>
      </p:sp>
    </p:spTree>
    <p:extLst>
      <p:ext uri="{BB962C8B-B14F-4D97-AF65-F5344CB8AC3E}">
        <p14:creationId xmlns:p14="http://schemas.microsoft.com/office/powerpoint/2010/main" val="4560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2983" y="1714482"/>
            <a:ext cx="6812994" cy="3652629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3999" y="1714482"/>
            <a:ext cx="20310814" cy="3652629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2A24CA1-53CC-4A5A-AEAB-27D31C1B3CCD}" type="slidenum">
              <a:rPr lang="en-US" altLang="zh-CN"/>
              <a:pPr>
                <a:defRPr/>
              </a:pPr>
              <a:t>‹#›</a:t>
            </a:fld>
            <a:endParaRPr lang="en-US" altLang="zh-CN"/>
          </a:p>
        </p:txBody>
      </p:sp>
    </p:spTree>
    <p:extLst>
      <p:ext uri="{BB962C8B-B14F-4D97-AF65-F5344CB8AC3E}">
        <p14:creationId xmlns:p14="http://schemas.microsoft.com/office/powerpoint/2010/main" val="4027981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1713" y="13298488"/>
            <a:ext cx="25736550" cy="91757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838" y="24258588"/>
            <a:ext cx="21196300" cy="109394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363" y="27508200"/>
            <a:ext cx="25738137" cy="85026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363" y="18143538"/>
            <a:ext cx="25738137" cy="93646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4475" y="1704975"/>
            <a:ext cx="9961563" cy="725328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07509CA-5917-4E6E-B5F1-E1821B1BEEFE}" type="slidenum">
              <a:rPr lang="en-US" altLang="zh-CN"/>
              <a:pPr>
                <a:defRPr/>
              </a:pPr>
              <a:t>‹#›</a:t>
            </a:fld>
            <a:endParaRPr lang="en-US" altLang="zh-CN"/>
          </a:p>
        </p:txBody>
      </p:sp>
    </p:spTree>
    <p:extLst>
      <p:ext uri="{BB962C8B-B14F-4D97-AF65-F5344CB8AC3E}">
        <p14:creationId xmlns:p14="http://schemas.microsoft.com/office/powerpoint/2010/main" val="436196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5663" y="29965650"/>
            <a:ext cx="18167350" cy="35385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3538" y="1714500"/>
            <a:ext cx="6811962" cy="36525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4475" y="1714500"/>
            <a:ext cx="20286663" cy="36525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267CF7-E2F6-483C-A449-472241F19F9A}" type="datetimeFigureOut">
              <a:rPr lang="zh-CN" altLang="en-US" smtClean="0"/>
              <a:pPr/>
              <a:t>2011/10/22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89144C-BF8C-439F-AECE-0AD1661EE10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493" y="27508757"/>
            <a:ext cx="25737979" cy="8501619"/>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493" y="18143606"/>
            <a:ext cx="25737979" cy="936515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FA3B2B8-63F0-4461-BE13-4DFA1E342C9B}" type="slidenum">
              <a:rPr lang="en-US" altLang="zh-CN"/>
              <a:pPr>
                <a:defRPr/>
              </a:pPr>
              <a:t>‹#›</a:t>
            </a:fld>
            <a:endParaRPr lang="en-US" altLang="zh-CN"/>
          </a:p>
        </p:txBody>
      </p:sp>
    </p:spTree>
    <p:extLst>
      <p:ext uri="{BB962C8B-B14F-4D97-AF65-F5344CB8AC3E}">
        <p14:creationId xmlns:p14="http://schemas.microsoft.com/office/powerpoint/2010/main" val="21616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000"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04073"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EDD2ED9-0307-441A-AB72-152C8A7DB36C}" type="slidenum">
              <a:rPr lang="en-US" altLang="zh-CN"/>
              <a:pPr>
                <a:defRPr/>
              </a:pPr>
              <a:t>‹#›</a:t>
            </a:fld>
            <a:endParaRPr lang="en-US" altLang="zh-CN"/>
          </a:p>
        </p:txBody>
      </p:sp>
    </p:spTree>
    <p:extLst>
      <p:ext uri="{BB962C8B-B14F-4D97-AF65-F5344CB8AC3E}">
        <p14:creationId xmlns:p14="http://schemas.microsoft.com/office/powerpoint/2010/main" val="38607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3999" y="9582215"/>
            <a:ext cx="1337899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3999" y="13575853"/>
            <a:ext cx="1337899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641" y="9582215"/>
            <a:ext cx="1338433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641" y="13575853"/>
            <a:ext cx="1338433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7C46284-CFD9-485D-91C2-0C193E0488B7}" type="slidenum">
              <a:rPr lang="en-US" altLang="zh-CN"/>
              <a:pPr>
                <a:defRPr/>
              </a:pPr>
              <a:t>‹#›</a:t>
            </a:fld>
            <a:endParaRPr lang="en-US" altLang="zh-CN"/>
          </a:p>
        </p:txBody>
      </p:sp>
    </p:spTree>
    <p:extLst>
      <p:ext uri="{BB962C8B-B14F-4D97-AF65-F5344CB8AC3E}">
        <p14:creationId xmlns:p14="http://schemas.microsoft.com/office/powerpoint/2010/main" val="241308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B390CE4-D539-402F-B1C2-0C4CFE4F73AF}" type="slidenum">
              <a:rPr lang="en-US" altLang="zh-CN"/>
              <a:pPr>
                <a:defRPr/>
              </a:pPr>
              <a:t>‹#›</a:t>
            </a:fld>
            <a:endParaRPr lang="en-US" altLang="zh-CN"/>
          </a:p>
        </p:txBody>
      </p:sp>
    </p:spTree>
    <p:extLst>
      <p:ext uri="{BB962C8B-B14F-4D97-AF65-F5344CB8AC3E}">
        <p14:creationId xmlns:p14="http://schemas.microsoft.com/office/powerpoint/2010/main" val="211617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A34824E-8C75-4658-92D4-169E23BBEA82}" type="slidenum">
              <a:rPr lang="en-US" altLang="zh-CN"/>
              <a:pPr>
                <a:defRPr/>
              </a:pPr>
              <a:t>‹#›</a:t>
            </a:fld>
            <a:endParaRPr lang="en-US" altLang="zh-CN"/>
          </a:p>
        </p:txBody>
      </p:sp>
    </p:spTree>
    <p:extLst>
      <p:ext uri="{BB962C8B-B14F-4D97-AF65-F5344CB8AC3E}">
        <p14:creationId xmlns:p14="http://schemas.microsoft.com/office/powerpoint/2010/main" val="87942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3999" y="1705044"/>
            <a:ext cx="9962486" cy="725272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8296" y="1705043"/>
            <a:ext cx="16927681" cy="365357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3999" y="8957767"/>
            <a:ext cx="9962486" cy="292830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ED827C3-AB31-491F-9C84-95B92D33ED82}" type="slidenum">
              <a:rPr lang="en-US" altLang="zh-CN"/>
              <a:pPr>
                <a:defRPr/>
              </a:pPr>
              <a:t>‹#›</a:t>
            </a:fld>
            <a:endParaRPr lang="en-US" altLang="zh-CN"/>
          </a:p>
        </p:txBody>
      </p:sp>
    </p:spTree>
    <p:extLst>
      <p:ext uri="{BB962C8B-B14F-4D97-AF65-F5344CB8AC3E}">
        <p14:creationId xmlns:p14="http://schemas.microsoft.com/office/powerpoint/2010/main" val="65165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4502" y="29965654"/>
            <a:ext cx="18167985" cy="353749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4502" y="3825336"/>
            <a:ext cx="18167985" cy="25684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5934502" y="33503145"/>
            <a:ext cx="18167985" cy="502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2182C44-5241-4D92-AD5D-69303DD6471F}" type="slidenum">
              <a:rPr lang="en-US" altLang="zh-CN"/>
              <a:pPr>
                <a:defRPr/>
              </a:pPr>
              <a:t>‹#›</a:t>
            </a:fld>
            <a:endParaRPr lang="en-US" altLang="zh-CN"/>
          </a:p>
        </p:txBody>
      </p:sp>
    </p:spTree>
    <p:extLst>
      <p:ext uri="{BB962C8B-B14F-4D97-AF65-F5344CB8AC3E}">
        <p14:creationId xmlns:p14="http://schemas.microsoft.com/office/powerpoint/2010/main" val="279046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alpha val="59999"/>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380" y="1713851"/>
            <a:ext cx="27251215" cy="713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628" tIns="226314" rIns="452628" bIns="226314"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1514380" y="9988656"/>
            <a:ext cx="27251215" cy="2825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628" tIns="226314" rIns="452628" bIns="2263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1514380" y="38982561"/>
            <a:ext cx="7064565"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defRPr sz="6900"/>
            </a:lvl1pPr>
          </a:lstStyle>
          <a:p>
            <a:pPr>
              <a:defRPr/>
            </a:pPr>
            <a:endParaRPr lang="en-US" altLang="zh-CN"/>
          </a:p>
        </p:txBody>
      </p:sp>
      <p:sp>
        <p:nvSpPr>
          <p:cNvPr id="1029" name="Rectangle 5"/>
          <p:cNvSpPr>
            <a:spLocks noGrp="1" noChangeArrowheads="1"/>
          </p:cNvSpPr>
          <p:nvPr>
            <p:ph type="ftr" sz="quarter" idx="3"/>
          </p:nvPr>
        </p:nvSpPr>
        <p:spPr bwMode="auto">
          <a:xfrm>
            <a:off x="10346040" y="38982561"/>
            <a:ext cx="9587896"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ctr">
              <a:defRPr sz="6900"/>
            </a:lvl1pPr>
          </a:lstStyle>
          <a:p>
            <a:pPr>
              <a:defRPr/>
            </a:pPr>
            <a:endParaRPr lang="en-US" altLang="zh-CN"/>
          </a:p>
        </p:txBody>
      </p:sp>
      <p:sp>
        <p:nvSpPr>
          <p:cNvPr id="1030" name="Rectangle 6"/>
          <p:cNvSpPr>
            <a:spLocks noGrp="1" noChangeArrowheads="1"/>
          </p:cNvSpPr>
          <p:nvPr>
            <p:ph type="sldNum" sz="quarter" idx="4"/>
          </p:nvPr>
        </p:nvSpPr>
        <p:spPr bwMode="auto">
          <a:xfrm>
            <a:off x="21701030" y="38982561"/>
            <a:ext cx="7064565"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r">
              <a:defRPr sz="6900"/>
            </a:lvl1pPr>
          </a:lstStyle>
          <a:p>
            <a:pPr>
              <a:defRPr/>
            </a:pPr>
            <a:fld id="{5F756EEC-5EC0-4BC2-8931-1A563CB4AC8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25963" rtl="0" eaLnBrk="0" fontAlgn="base" hangingPunct="0">
        <a:spcBef>
          <a:spcPct val="0"/>
        </a:spcBef>
        <a:spcAft>
          <a:spcPct val="0"/>
        </a:spcAft>
        <a:defRPr sz="21800">
          <a:solidFill>
            <a:schemeClr val="tx2"/>
          </a:solidFill>
          <a:latin typeface="+mj-lt"/>
          <a:ea typeface="+mj-ea"/>
          <a:cs typeface="+mj-cs"/>
        </a:defRPr>
      </a:lvl1pPr>
      <a:lvl2pPr algn="ctr" defTabSz="4525963" rtl="0" eaLnBrk="0" fontAlgn="base" hangingPunct="0">
        <a:spcBef>
          <a:spcPct val="0"/>
        </a:spcBef>
        <a:spcAft>
          <a:spcPct val="0"/>
        </a:spcAft>
        <a:defRPr sz="21800">
          <a:solidFill>
            <a:schemeClr val="tx2"/>
          </a:solidFill>
          <a:latin typeface="Arial" charset="0"/>
          <a:ea typeface="宋体" pitchFamily="2" charset="-122"/>
        </a:defRPr>
      </a:lvl2pPr>
      <a:lvl3pPr algn="ctr" defTabSz="4525963" rtl="0" eaLnBrk="0" fontAlgn="base" hangingPunct="0">
        <a:spcBef>
          <a:spcPct val="0"/>
        </a:spcBef>
        <a:spcAft>
          <a:spcPct val="0"/>
        </a:spcAft>
        <a:defRPr sz="21800">
          <a:solidFill>
            <a:schemeClr val="tx2"/>
          </a:solidFill>
          <a:latin typeface="Arial" charset="0"/>
          <a:ea typeface="宋体" pitchFamily="2" charset="-122"/>
        </a:defRPr>
      </a:lvl3pPr>
      <a:lvl4pPr algn="ctr" defTabSz="4525963" rtl="0" eaLnBrk="0" fontAlgn="base" hangingPunct="0">
        <a:spcBef>
          <a:spcPct val="0"/>
        </a:spcBef>
        <a:spcAft>
          <a:spcPct val="0"/>
        </a:spcAft>
        <a:defRPr sz="21800">
          <a:solidFill>
            <a:schemeClr val="tx2"/>
          </a:solidFill>
          <a:latin typeface="Arial" charset="0"/>
          <a:ea typeface="宋体" pitchFamily="2" charset="-122"/>
        </a:defRPr>
      </a:lvl4pPr>
      <a:lvl5pPr algn="ctr" defTabSz="4525963" rtl="0" eaLnBrk="0" fontAlgn="base" hangingPunct="0">
        <a:spcBef>
          <a:spcPct val="0"/>
        </a:spcBef>
        <a:spcAft>
          <a:spcPct val="0"/>
        </a:spcAft>
        <a:defRPr sz="21800">
          <a:solidFill>
            <a:schemeClr val="tx2"/>
          </a:solidFill>
          <a:latin typeface="Arial" charset="0"/>
          <a:ea typeface="宋体" pitchFamily="2" charset="-122"/>
        </a:defRPr>
      </a:lvl5pPr>
      <a:lvl6pPr marL="457200" algn="ctr" defTabSz="4525963" rtl="0" fontAlgn="base">
        <a:spcBef>
          <a:spcPct val="0"/>
        </a:spcBef>
        <a:spcAft>
          <a:spcPct val="0"/>
        </a:spcAft>
        <a:defRPr sz="21800">
          <a:solidFill>
            <a:schemeClr val="tx2"/>
          </a:solidFill>
          <a:latin typeface="Arial" charset="0"/>
          <a:ea typeface="宋体" pitchFamily="2" charset="-122"/>
        </a:defRPr>
      </a:lvl6pPr>
      <a:lvl7pPr marL="914400" algn="ctr" defTabSz="4525963" rtl="0" fontAlgn="base">
        <a:spcBef>
          <a:spcPct val="0"/>
        </a:spcBef>
        <a:spcAft>
          <a:spcPct val="0"/>
        </a:spcAft>
        <a:defRPr sz="21800">
          <a:solidFill>
            <a:schemeClr val="tx2"/>
          </a:solidFill>
          <a:latin typeface="Arial" charset="0"/>
          <a:ea typeface="宋体" pitchFamily="2" charset="-122"/>
        </a:defRPr>
      </a:lvl7pPr>
      <a:lvl8pPr marL="1371600" algn="ctr" defTabSz="4525963" rtl="0" fontAlgn="base">
        <a:spcBef>
          <a:spcPct val="0"/>
        </a:spcBef>
        <a:spcAft>
          <a:spcPct val="0"/>
        </a:spcAft>
        <a:defRPr sz="21800">
          <a:solidFill>
            <a:schemeClr val="tx2"/>
          </a:solidFill>
          <a:latin typeface="Arial" charset="0"/>
          <a:ea typeface="宋体" pitchFamily="2" charset="-122"/>
        </a:defRPr>
      </a:lvl8pPr>
      <a:lvl9pPr marL="1828800" algn="ctr" defTabSz="4525963" rtl="0" fontAlgn="base">
        <a:spcBef>
          <a:spcPct val="0"/>
        </a:spcBef>
        <a:spcAft>
          <a:spcPct val="0"/>
        </a:spcAft>
        <a:defRPr sz="21800">
          <a:solidFill>
            <a:schemeClr val="tx2"/>
          </a:solidFill>
          <a:latin typeface="Arial" charset="0"/>
          <a:ea typeface="宋体" pitchFamily="2" charset="-122"/>
        </a:defRPr>
      </a:lvl9pPr>
    </p:titleStyle>
    <p:bodyStyle>
      <a:lvl1pPr marL="1697038" indent="-1697038" algn="l" defTabSz="4525963" rtl="0" eaLnBrk="0" fontAlgn="base" hangingPunct="0">
        <a:spcBef>
          <a:spcPct val="20000"/>
        </a:spcBef>
        <a:spcAft>
          <a:spcPct val="0"/>
        </a:spcAft>
        <a:buChar char="•"/>
        <a:defRPr sz="15800">
          <a:solidFill>
            <a:schemeClr val="tx1"/>
          </a:solidFill>
          <a:latin typeface="+mn-lt"/>
          <a:ea typeface="+mn-ea"/>
          <a:cs typeface="+mn-cs"/>
        </a:defRPr>
      </a:lvl1pPr>
      <a:lvl2pPr marL="3678238" indent="-1414463" algn="l" defTabSz="4525963" rtl="0" eaLnBrk="0" fontAlgn="base" hangingPunct="0">
        <a:spcBef>
          <a:spcPct val="20000"/>
        </a:spcBef>
        <a:spcAft>
          <a:spcPct val="0"/>
        </a:spcAft>
        <a:buChar char="–"/>
        <a:defRPr sz="13900">
          <a:solidFill>
            <a:schemeClr val="tx1"/>
          </a:solidFill>
          <a:latin typeface="+mn-lt"/>
          <a:ea typeface="+mn-ea"/>
        </a:defRPr>
      </a:lvl2pPr>
      <a:lvl3pPr marL="5657850" indent="-1131888" algn="l" defTabSz="4525963" rtl="0" eaLnBrk="0" fontAlgn="base" hangingPunct="0">
        <a:spcBef>
          <a:spcPct val="20000"/>
        </a:spcBef>
        <a:spcAft>
          <a:spcPct val="0"/>
        </a:spcAft>
        <a:buChar char="•"/>
        <a:defRPr sz="11900">
          <a:solidFill>
            <a:schemeClr val="tx1"/>
          </a:solidFill>
          <a:latin typeface="+mn-lt"/>
          <a:ea typeface="+mn-ea"/>
        </a:defRPr>
      </a:lvl3pPr>
      <a:lvl4pPr marL="7921625" indent="-1131888" algn="l" defTabSz="4525963" rtl="0" eaLnBrk="0" fontAlgn="base" hangingPunct="0">
        <a:spcBef>
          <a:spcPct val="20000"/>
        </a:spcBef>
        <a:spcAft>
          <a:spcPct val="0"/>
        </a:spcAft>
        <a:buChar char="–"/>
        <a:defRPr sz="9900">
          <a:solidFill>
            <a:schemeClr val="tx1"/>
          </a:solidFill>
          <a:latin typeface="+mn-lt"/>
          <a:ea typeface="+mn-ea"/>
        </a:defRPr>
      </a:lvl4pPr>
      <a:lvl5pPr marL="10183813" indent="-1131888" algn="l" defTabSz="4525963" rtl="0" eaLnBrk="0" fontAlgn="base" hangingPunct="0">
        <a:spcBef>
          <a:spcPct val="20000"/>
        </a:spcBef>
        <a:spcAft>
          <a:spcPct val="0"/>
        </a:spcAft>
        <a:buChar char="»"/>
        <a:defRPr sz="9900">
          <a:solidFill>
            <a:schemeClr val="tx1"/>
          </a:solidFill>
          <a:latin typeface="+mn-lt"/>
          <a:ea typeface="+mn-ea"/>
        </a:defRPr>
      </a:lvl5pPr>
      <a:lvl6pPr marL="10641013" indent="-1131888" algn="l" defTabSz="4525963" rtl="0" fontAlgn="base">
        <a:spcBef>
          <a:spcPct val="20000"/>
        </a:spcBef>
        <a:spcAft>
          <a:spcPct val="0"/>
        </a:spcAft>
        <a:buChar char="»"/>
        <a:defRPr sz="9900">
          <a:solidFill>
            <a:schemeClr val="tx1"/>
          </a:solidFill>
          <a:latin typeface="+mn-lt"/>
          <a:ea typeface="+mn-ea"/>
        </a:defRPr>
      </a:lvl6pPr>
      <a:lvl7pPr marL="11098213" indent="-1131888" algn="l" defTabSz="4525963" rtl="0" fontAlgn="base">
        <a:spcBef>
          <a:spcPct val="20000"/>
        </a:spcBef>
        <a:spcAft>
          <a:spcPct val="0"/>
        </a:spcAft>
        <a:buChar char="»"/>
        <a:defRPr sz="9900">
          <a:solidFill>
            <a:schemeClr val="tx1"/>
          </a:solidFill>
          <a:latin typeface="+mn-lt"/>
          <a:ea typeface="+mn-ea"/>
        </a:defRPr>
      </a:lvl7pPr>
      <a:lvl8pPr marL="11555413" indent="-1131888" algn="l" defTabSz="4525963" rtl="0" fontAlgn="base">
        <a:spcBef>
          <a:spcPct val="20000"/>
        </a:spcBef>
        <a:spcAft>
          <a:spcPct val="0"/>
        </a:spcAft>
        <a:buChar char="»"/>
        <a:defRPr sz="9900">
          <a:solidFill>
            <a:schemeClr val="tx1"/>
          </a:solidFill>
          <a:latin typeface="+mn-lt"/>
          <a:ea typeface="+mn-ea"/>
        </a:defRPr>
      </a:lvl8pPr>
      <a:lvl9pPr marL="12012613" indent="-1131888" algn="l" defTabSz="4525963" rtl="0" fontAlgn="base">
        <a:spcBef>
          <a:spcPct val="20000"/>
        </a:spcBef>
        <a:spcAft>
          <a:spcPct val="0"/>
        </a:spcAft>
        <a:buChar char="»"/>
        <a:defRPr sz="9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14475" y="1714500"/>
            <a:ext cx="27251025" cy="713422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988550"/>
            <a:ext cx="27251025" cy="282511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514475" y="39676388"/>
            <a:ext cx="7064375" cy="2279650"/>
          </a:xfrm>
          <a:prstGeom prst="rect">
            <a:avLst/>
          </a:prstGeom>
        </p:spPr>
        <p:txBody>
          <a:bodyPr vert="horz" lIns="91440" tIns="45720" rIns="91440" bIns="45720" rtlCol="0" anchor="ctr"/>
          <a:lstStyle>
            <a:lvl1pPr algn="l">
              <a:defRPr sz="1200">
                <a:solidFill>
                  <a:schemeClr val="tx1">
                    <a:tint val="75000"/>
                  </a:schemeClr>
                </a:solidFill>
              </a:defRPr>
            </a:lvl1pPr>
          </a:lstStyle>
          <a:p>
            <a:fld id="{78267CF7-E2F6-483C-A449-472241F19F9A}" type="datetimeFigureOut">
              <a:rPr lang="zh-CN" altLang="en-US" smtClean="0"/>
              <a:pPr/>
              <a:t>2011/10/22</a:t>
            </a:fld>
            <a:endParaRPr lang="zh-CN" altLang="en-US"/>
          </a:p>
        </p:txBody>
      </p:sp>
      <p:sp>
        <p:nvSpPr>
          <p:cNvPr id="5" name="页脚占位符 4"/>
          <p:cNvSpPr>
            <a:spLocks noGrp="1"/>
          </p:cNvSpPr>
          <p:nvPr>
            <p:ph type="ftr" sz="quarter" idx="3"/>
          </p:nvPr>
        </p:nvSpPr>
        <p:spPr>
          <a:xfrm>
            <a:off x="10345738" y="39676388"/>
            <a:ext cx="9588500" cy="22796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701125" y="39676388"/>
            <a:ext cx="7064375" cy="2279650"/>
          </a:xfrm>
          <a:prstGeom prst="rect">
            <a:avLst/>
          </a:prstGeom>
        </p:spPr>
        <p:txBody>
          <a:bodyPr vert="horz" lIns="91440" tIns="45720" rIns="91440" bIns="45720" rtlCol="0" anchor="ctr"/>
          <a:lstStyle>
            <a:lvl1pPr algn="r">
              <a:defRPr sz="1200">
                <a:solidFill>
                  <a:schemeClr val="tx1">
                    <a:tint val="75000"/>
                  </a:schemeClr>
                </a:solidFill>
              </a:defRPr>
            </a:lvl1pPr>
          </a:lstStyle>
          <a:p>
            <a:fld id="{AC89144C-BF8C-439F-AECE-0AD1661EE10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0030" y="2651163"/>
            <a:ext cx="28364220" cy="11984347"/>
            <a:chOff x="1242443" y="3186238"/>
            <a:chExt cx="28364220" cy="16633848"/>
          </a:xfrm>
        </p:grpSpPr>
        <p:sp>
          <p:nvSpPr>
            <p:cNvPr id="3" name="圆角矩形 43"/>
            <p:cNvSpPr>
              <a:spLocks noChangeArrowheads="1"/>
            </p:cNvSpPr>
            <p:nvPr/>
          </p:nvSpPr>
          <p:spPr bwMode="auto">
            <a:xfrm>
              <a:off x="1242443" y="3186238"/>
              <a:ext cx="28364220" cy="16633848"/>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sp>
          <p:nvSpPr>
            <p:cNvPr id="7" name="TextBox 6"/>
            <p:cNvSpPr txBox="1"/>
            <p:nvPr/>
          </p:nvSpPr>
          <p:spPr>
            <a:xfrm>
              <a:off x="13319339" y="5469752"/>
              <a:ext cx="15625736" cy="750099"/>
            </a:xfrm>
            <a:prstGeom prst="rect">
              <a:avLst/>
            </a:prstGeom>
            <a:noFill/>
          </p:spPr>
          <p:txBody>
            <a:bodyPr wrap="square" rtlCol="0">
              <a:spAutoFit/>
            </a:bodyPr>
            <a:lstStyle/>
            <a:p>
              <a:pPr algn="just"/>
              <a:endParaRPr lang="zh-CN" altLang="en-US" sz="4000" dirty="0">
                <a:latin typeface="+mn-ea"/>
                <a:ea typeface="+mn-ea"/>
              </a:endParaRPr>
            </a:p>
          </p:txBody>
        </p:sp>
      </p:grpSp>
      <p:sp>
        <p:nvSpPr>
          <p:cNvPr id="6" name="圆角矩形 43"/>
          <p:cNvSpPr>
            <a:spLocks noChangeArrowheads="1"/>
          </p:cNvSpPr>
          <p:nvPr/>
        </p:nvSpPr>
        <p:spPr bwMode="auto">
          <a:xfrm>
            <a:off x="852387" y="15499606"/>
            <a:ext cx="6942784" cy="26550238"/>
          </a:xfrm>
          <a:prstGeom prst="roundRect">
            <a:avLst>
              <a:gd name="adj" fmla="val 3014"/>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150000"/>
              </a:lnSpc>
            </a:pPr>
            <a:r>
              <a:rPr lang="en-US" altLang="zh-CN" sz="4000" dirty="0" smtClean="0"/>
              <a:t> </a:t>
            </a:r>
            <a:r>
              <a:rPr lang="zh-CN" altLang="zh-CN" sz="4000" dirty="0" smtClean="0">
                <a:latin typeface="华文楷体" pitchFamily="2" charset="-122"/>
                <a:ea typeface="华文楷体" pitchFamily="2" charset="-122"/>
              </a:rPr>
              <a:t>通过科研团队近</a:t>
            </a:r>
            <a:r>
              <a:rPr lang="en-US" altLang="zh-CN" sz="4000" dirty="0" smtClean="0">
                <a:latin typeface="华文楷体" pitchFamily="2" charset="-122"/>
                <a:ea typeface="华文楷体" pitchFamily="2" charset="-122"/>
              </a:rPr>
              <a:t>10</a:t>
            </a:r>
            <a:r>
              <a:rPr lang="zh-CN" altLang="zh-CN" sz="4000" dirty="0" smtClean="0">
                <a:latin typeface="华文楷体" pitchFamily="2" charset="-122"/>
                <a:ea typeface="华文楷体" pitchFamily="2" charset="-122"/>
              </a:rPr>
              <a:t>年的努力，项目组已经使我院和北京大学成为我国数字煤矿软件核心技术研究最重要的单位，稳居第一，而且得到了煤炭行业科研院所和企业的高度认可，煤矿专用地理信息系统和地测空间管理信息系统的市场占有率大于</a:t>
            </a:r>
            <a:r>
              <a:rPr lang="en-US" altLang="zh-CN" sz="4000" dirty="0" smtClean="0">
                <a:latin typeface="华文楷体" pitchFamily="2" charset="-122"/>
                <a:ea typeface="华文楷体" pitchFamily="2" charset="-122"/>
              </a:rPr>
              <a:t>85%</a:t>
            </a:r>
            <a:r>
              <a:rPr lang="zh-CN" altLang="zh-CN" sz="4000" dirty="0" smtClean="0">
                <a:latin typeface="华文楷体" pitchFamily="2" charset="-122"/>
                <a:ea typeface="华文楷体" pitchFamily="2" charset="-122"/>
              </a:rPr>
              <a:t>。</a:t>
            </a:r>
            <a:endParaRPr lang="en-US" altLang="zh-CN" sz="4000" dirty="0" smtClean="0">
              <a:latin typeface="华文楷体" pitchFamily="2" charset="-122"/>
              <a:ea typeface="华文楷体" pitchFamily="2" charset="-122"/>
            </a:endParaRPr>
          </a:p>
          <a:p>
            <a:pPr>
              <a:lnSpc>
                <a:spcPct val="150000"/>
              </a:lnSpc>
            </a:pPr>
            <a:endParaRPr lang="en-US" altLang="zh-CN" sz="4000" dirty="0" smtClean="0">
              <a:latin typeface="华文楷体" pitchFamily="2" charset="-122"/>
              <a:ea typeface="华文楷体" pitchFamily="2" charset="-122"/>
            </a:endParaRPr>
          </a:p>
          <a:p>
            <a:pPr defTabSz="4525963">
              <a:lnSpc>
                <a:spcPct val="150000"/>
              </a:lnSpc>
            </a:pPr>
            <a:r>
              <a:rPr lang="zh-CN" altLang="zh-CN" sz="4000" dirty="0" smtClean="0">
                <a:latin typeface="华文楷体" pitchFamily="2" charset="-122"/>
                <a:ea typeface="华文楷体" pitchFamily="2" charset="-122"/>
              </a:rPr>
              <a:t>在国内外重要刊物或会议发表论文</a:t>
            </a:r>
            <a:r>
              <a:rPr lang="en-US" altLang="zh-CN" sz="4000" dirty="0" smtClean="0">
                <a:latin typeface="华文楷体" pitchFamily="2" charset="-122"/>
                <a:ea typeface="华文楷体" pitchFamily="2" charset="-122"/>
              </a:rPr>
              <a:t>100</a:t>
            </a:r>
            <a:r>
              <a:rPr lang="zh-CN" altLang="zh-CN" sz="4000" dirty="0" smtClean="0">
                <a:latin typeface="华文楷体" pitchFamily="2" charset="-122"/>
                <a:ea typeface="华文楷体" pitchFamily="2" charset="-122"/>
              </a:rPr>
              <a:t>多篇，其中</a:t>
            </a:r>
            <a:r>
              <a:rPr lang="en-US" altLang="zh-CN" sz="4000" dirty="0" smtClean="0">
                <a:latin typeface="华文楷体" pitchFamily="2" charset="-122"/>
                <a:ea typeface="华文楷体" pitchFamily="2" charset="-122"/>
              </a:rPr>
              <a:t>EI</a:t>
            </a:r>
            <a:r>
              <a:rPr lang="zh-CN" altLang="zh-CN" sz="4000" dirty="0" smtClean="0">
                <a:latin typeface="华文楷体" pitchFamily="2" charset="-122"/>
                <a:ea typeface="华文楷体" pitchFamily="2" charset="-122"/>
              </a:rPr>
              <a:t>超过</a:t>
            </a:r>
            <a:r>
              <a:rPr lang="en-US" altLang="zh-CN" sz="4000" dirty="0" smtClean="0">
                <a:latin typeface="华文楷体" pitchFamily="2" charset="-122"/>
                <a:ea typeface="华文楷体" pitchFamily="2" charset="-122"/>
              </a:rPr>
              <a:t>20</a:t>
            </a:r>
            <a:r>
              <a:rPr lang="zh-CN" altLang="zh-CN" sz="4000" dirty="0" smtClean="0">
                <a:latin typeface="华文楷体" pitchFamily="2" charset="-122"/>
                <a:ea typeface="华文楷体" pitchFamily="2" charset="-122"/>
              </a:rPr>
              <a:t>篇，中文核心期刊超过</a:t>
            </a:r>
            <a:r>
              <a:rPr lang="en-US" altLang="zh-CN" sz="4000" dirty="0" smtClean="0">
                <a:latin typeface="华文楷体" pitchFamily="2" charset="-122"/>
                <a:ea typeface="华文楷体" pitchFamily="2" charset="-122"/>
              </a:rPr>
              <a:t>60</a:t>
            </a:r>
            <a:r>
              <a:rPr lang="zh-CN" altLang="zh-CN" sz="4000" dirty="0" smtClean="0">
                <a:latin typeface="华文楷体" pitchFamily="2" charset="-122"/>
                <a:ea typeface="华文楷体" pitchFamily="2" charset="-122"/>
              </a:rPr>
              <a:t>篇；是多家煤炭科技期刊的审稿专家；出版专著两部；获省部级奖</a:t>
            </a:r>
            <a:r>
              <a:rPr lang="en-US" altLang="zh-CN" sz="4000" dirty="0" smtClean="0">
                <a:latin typeface="华文楷体" pitchFamily="2" charset="-122"/>
                <a:ea typeface="华文楷体" pitchFamily="2" charset="-122"/>
              </a:rPr>
              <a:t>12</a:t>
            </a:r>
            <a:r>
              <a:rPr lang="zh-CN" altLang="zh-CN" sz="4000" dirty="0" smtClean="0">
                <a:latin typeface="华文楷体" pitchFamily="2" charset="-122"/>
                <a:ea typeface="华文楷体" pitchFamily="2" charset="-122"/>
              </a:rPr>
              <a:t>项，发明专利一项，实用新型专利两项，煤炭工业十大科学技术成果一项。</a:t>
            </a:r>
            <a:endParaRPr lang="en-US" altLang="zh-CN" sz="4000" dirty="0" smtClean="0">
              <a:latin typeface="华文楷体" pitchFamily="2" charset="-122"/>
              <a:ea typeface="华文楷体" pitchFamily="2" charset="-122"/>
            </a:endParaRPr>
          </a:p>
          <a:p>
            <a:pPr defTabSz="4525963"/>
            <a:endParaRPr lang="en-US" altLang="zh-CN" sz="4800" dirty="0" smtClean="0">
              <a:latin typeface="华文楷体" pitchFamily="2" charset="-122"/>
              <a:ea typeface="华文楷体" pitchFamily="2" charset="-122"/>
            </a:endParaRPr>
          </a:p>
          <a:p>
            <a:pPr defTabSz="4525963"/>
            <a:r>
              <a:rPr lang="zh-CN" altLang="en-US" sz="3200" dirty="0" smtClean="0">
                <a:latin typeface="华文楷体" pitchFamily="2" charset="-122"/>
                <a:ea typeface="华文楷体" pitchFamily="2" charset="-122"/>
              </a:rPr>
              <a:t>图</a:t>
            </a:r>
            <a:r>
              <a:rPr lang="en-US" altLang="zh-CN" sz="3200" dirty="0" smtClean="0">
                <a:latin typeface="华文楷体" pitchFamily="2" charset="-122"/>
                <a:ea typeface="华文楷体" pitchFamily="2" charset="-122"/>
              </a:rPr>
              <a:t>2</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煤矿专用</a:t>
            </a:r>
            <a:r>
              <a:rPr lang="en-US" altLang="zh-CN" sz="3200" dirty="0" smtClean="0">
                <a:latin typeface="华文楷体" pitchFamily="2" charset="-122"/>
                <a:ea typeface="华文楷体" pitchFamily="2" charset="-122"/>
              </a:rPr>
              <a:t>GIS</a:t>
            </a:r>
            <a:r>
              <a:rPr lang="zh-CN" altLang="zh-CN" sz="3200" dirty="0" smtClean="0">
                <a:latin typeface="华文楷体" pitchFamily="2" charset="-122"/>
                <a:ea typeface="华文楷体" pitchFamily="2" charset="-122"/>
              </a:rPr>
              <a:t>平台和地测空间管理信息系统</a:t>
            </a:r>
            <a:endParaRPr lang="en-US" altLang="zh-CN" sz="3200" dirty="0" smtClean="0">
              <a:latin typeface="华文楷体" pitchFamily="2" charset="-122"/>
              <a:ea typeface="华文楷体" pitchFamily="2" charset="-122"/>
            </a:endParaRPr>
          </a:p>
          <a:p>
            <a:pPr defTabSz="4525963"/>
            <a:endParaRPr lang="en-US" altLang="zh-CN" sz="3200" dirty="0" smtClean="0">
              <a:latin typeface="华文楷体" pitchFamily="2" charset="-122"/>
              <a:ea typeface="华文楷体" pitchFamily="2" charset="-122"/>
            </a:endParaRPr>
          </a:p>
          <a:p>
            <a:pPr defTabSz="4525963"/>
            <a:r>
              <a:rPr lang="zh-CN" altLang="en-US" sz="3200" dirty="0" smtClean="0">
                <a:latin typeface="华文楷体" pitchFamily="2" charset="-122"/>
                <a:ea typeface="华文楷体" pitchFamily="2" charset="-122"/>
              </a:rPr>
              <a:t>图</a:t>
            </a:r>
            <a:r>
              <a:rPr lang="en-US" altLang="zh-CN" sz="3200" dirty="0" smtClean="0">
                <a:latin typeface="华文楷体" pitchFamily="2" charset="-122"/>
                <a:ea typeface="华文楷体" pitchFamily="2" charset="-122"/>
              </a:rPr>
              <a:t>3</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通风安全管理信息系统</a:t>
            </a:r>
            <a:endParaRPr lang="en-US" altLang="zh-CN" sz="3200" dirty="0" smtClean="0">
              <a:latin typeface="华文楷体" pitchFamily="2" charset="-122"/>
              <a:ea typeface="华文楷体" pitchFamily="2" charset="-122"/>
            </a:endParaRPr>
          </a:p>
          <a:p>
            <a:pPr defTabSz="4525963"/>
            <a:endParaRPr lang="en-US" altLang="zh-CN" sz="3200" dirty="0" smtClean="0">
              <a:latin typeface="华文楷体" pitchFamily="2" charset="-122"/>
              <a:ea typeface="华文楷体" pitchFamily="2" charset="-122"/>
            </a:endParaRPr>
          </a:p>
          <a:p>
            <a:pPr defTabSz="4525963"/>
            <a:r>
              <a:rPr lang="zh-CN" altLang="en-US" sz="3200" dirty="0" smtClean="0">
                <a:latin typeface="华文楷体" pitchFamily="2" charset="-122"/>
                <a:ea typeface="华文楷体" pitchFamily="2" charset="-122"/>
              </a:rPr>
              <a:t>图</a:t>
            </a:r>
            <a:r>
              <a:rPr lang="en-US" altLang="zh-CN" sz="3200" dirty="0" smtClean="0">
                <a:latin typeface="华文楷体" pitchFamily="2" charset="-122"/>
                <a:ea typeface="华文楷体" pitchFamily="2" charset="-122"/>
              </a:rPr>
              <a:t>4</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矿井供电设计与计算系统</a:t>
            </a:r>
          </a:p>
          <a:p>
            <a:pPr defTabSz="4525963"/>
            <a:endParaRPr lang="en-US" altLang="zh-CN" sz="3200" dirty="0" smtClean="0">
              <a:latin typeface="华文楷体" pitchFamily="2" charset="-122"/>
              <a:ea typeface="华文楷体" pitchFamily="2" charset="-122"/>
            </a:endParaRPr>
          </a:p>
          <a:p>
            <a:pPr defTabSz="4525963"/>
            <a:r>
              <a:rPr lang="zh-CN" altLang="en-US" sz="3200" dirty="0" smtClean="0">
                <a:latin typeface="华文楷体" pitchFamily="2" charset="-122"/>
                <a:ea typeface="华文楷体" pitchFamily="2" charset="-122"/>
              </a:rPr>
              <a:t>图</a:t>
            </a:r>
            <a:r>
              <a:rPr lang="en-US" altLang="zh-CN" sz="3200" dirty="0" smtClean="0">
                <a:latin typeface="华文楷体" pitchFamily="2" charset="-122"/>
                <a:ea typeface="华文楷体" pitchFamily="2" charset="-122"/>
              </a:rPr>
              <a:t>5</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煤矿三维可视化系统</a:t>
            </a:r>
          </a:p>
          <a:p>
            <a:pPr defTabSz="4525963"/>
            <a:endParaRPr lang="en-US" altLang="zh-CN" sz="3200" dirty="0" smtClean="0">
              <a:latin typeface="华文楷体" pitchFamily="2" charset="-122"/>
              <a:ea typeface="华文楷体" pitchFamily="2" charset="-122"/>
            </a:endParaRPr>
          </a:p>
          <a:p>
            <a:pPr defTabSz="4525963"/>
            <a:r>
              <a:rPr lang="zh-CN" altLang="en-US" sz="3200" dirty="0" smtClean="0">
                <a:latin typeface="华文楷体" pitchFamily="2" charset="-122"/>
                <a:ea typeface="华文楷体" pitchFamily="2" charset="-122"/>
              </a:rPr>
              <a:t>图</a:t>
            </a:r>
            <a:r>
              <a:rPr lang="en-US" altLang="zh-CN" sz="3200" dirty="0" smtClean="0">
                <a:latin typeface="华文楷体" pitchFamily="2" charset="-122"/>
                <a:ea typeface="华文楷体" pitchFamily="2" charset="-122"/>
              </a:rPr>
              <a:t>6</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基于</a:t>
            </a:r>
            <a:r>
              <a:rPr lang="en-US" altLang="zh-CN" sz="3200" dirty="0" err="1" smtClean="0">
                <a:latin typeface="华文楷体" pitchFamily="2" charset="-122"/>
                <a:ea typeface="华文楷体" pitchFamily="2" charset="-122"/>
              </a:rPr>
              <a:t>WebGIS</a:t>
            </a:r>
            <a:r>
              <a:rPr lang="zh-CN" altLang="zh-CN" sz="3200" dirty="0" smtClean="0">
                <a:latin typeface="华文楷体" pitchFamily="2" charset="-122"/>
                <a:ea typeface="华文楷体" pitchFamily="2" charset="-122"/>
              </a:rPr>
              <a:t>的煤矿数字监控预警系统</a:t>
            </a:r>
            <a:endParaRPr lang="en-US" altLang="zh-CN" sz="3200" dirty="0" smtClean="0">
              <a:latin typeface="华文楷体" pitchFamily="2" charset="-122"/>
              <a:ea typeface="华文楷体" pitchFamily="2" charset="-122"/>
            </a:endParaRPr>
          </a:p>
          <a:p>
            <a:pPr defTabSz="4525963"/>
            <a:endParaRPr lang="en-US" altLang="zh-CN" sz="3200" dirty="0" smtClean="0">
              <a:latin typeface="华文新魏" pitchFamily="2" charset="-122"/>
              <a:ea typeface="华文新魏" pitchFamily="2" charset="-122"/>
            </a:endParaRPr>
          </a:p>
          <a:p>
            <a:pPr defTabSz="4525963"/>
            <a:r>
              <a:rPr lang="zh-CN" altLang="en-US" sz="3200" dirty="0" smtClean="0">
                <a:latin typeface="华文楷体" pitchFamily="2" charset="-122"/>
                <a:ea typeface="华文楷体" pitchFamily="2" charset="-122"/>
              </a:rPr>
              <a:t>图</a:t>
            </a:r>
            <a:r>
              <a:rPr lang="en-US" altLang="zh-CN" sz="3200" dirty="0" smtClean="0">
                <a:latin typeface="华文楷体" pitchFamily="2" charset="-122"/>
                <a:ea typeface="华文楷体" pitchFamily="2" charset="-122"/>
              </a:rPr>
              <a:t>7</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安全生产技术综合管理信息系统</a:t>
            </a:r>
          </a:p>
          <a:p>
            <a:pPr defTabSz="4525963"/>
            <a:endParaRPr lang="zh-CN" altLang="zh-CN" sz="3200" dirty="0" smtClean="0"/>
          </a:p>
          <a:p>
            <a:pPr defTabSz="4525963"/>
            <a:endParaRPr lang="en-US" altLang="zh-CN" sz="3200" dirty="0" smtClean="0"/>
          </a:p>
          <a:p>
            <a:pPr defTabSz="4525963"/>
            <a:endParaRPr lang="zh-CN" altLang="zh-CN" sz="3200" dirty="0" smtClean="0"/>
          </a:p>
          <a:p>
            <a:pPr defTabSz="4525963"/>
            <a:endParaRPr lang="zh-CN" altLang="zh-CN" sz="4800" dirty="0" smtClean="0"/>
          </a:p>
          <a:p>
            <a:pPr defTabSz="4525963"/>
            <a:endParaRPr lang="en-US" altLang="zh-CN" sz="3600" dirty="0" smtClean="0"/>
          </a:p>
          <a:p>
            <a:pPr defTabSz="4525963"/>
            <a:endParaRPr lang="zh-CN" altLang="zh-CN" sz="5400" dirty="0"/>
          </a:p>
          <a:p>
            <a:pPr defTabSz="4525963"/>
            <a:endParaRPr lang="en-US" altLang="zh-CN" sz="6000" dirty="0" smtClean="0"/>
          </a:p>
          <a:p>
            <a:pPr defTabSz="4525963"/>
            <a:endParaRPr lang="en-US" altLang="zh-CN" sz="6000" dirty="0"/>
          </a:p>
          <a:p>
            <a:pPr defTabSz="4525963"/>
            <a:r>
              <a:rPr lang="en-US" altLang="zh-CN" sz="6000" dirty="0" smtClean="0"/>
              <a:t> </a:t>
            </a:r>
          </a:p>
          <a:p>
            <a:pPr defTabSz="4525963"/>
            <a:r>
              <a:rPr lang="en-US" altLang="zh-CN" sz="6000" dirty="0" smtClean="0"/>
              <a:t> </a:t>
            </a:r>
            <a:endParaRPr lang="zh-CN" altLang="en-US" sz="6000" dirty="0"/>
          </a:p>
        </p:txBody>
      </p:sp>
      <p:sp>
        <p:nvSpPr>
          <p:cNvPr id="10" name="圆角矩形 43"/>
          <p:cNvSpPr>
            <a:spLocks noChangeArrowheads="1"/>
          </p:cNvSpPr>
          <p:nvPr/>
        </p:nvSpPr>
        <p:spPr bwMode="auto">
          <a:xfrm>
            <a:off x="9163323" y="15571614"/>
            <a:ext cx="20248530" cy="26406792"/>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sp>
        <p:nvSpPr>
          <p:cNvPr id="19" name="TextBox 18"/>
          <p:cNvSpPr txBox="1"/>
          <p:nvPr/>
        </p:nvSpPr>
        <p:spPr>
          <a:xfrm>
            <a:off x="23261758" y="21539567"/>
            <a:ext cx="184730" cy="646331"/>
          </a:xfrm>
          <a:prstGeom prst="rect">
            <a:avLst/>
          </a:prstGeom>
          <a:noFill/>
        </p:spPr>
        <p:txBody>
          <a:bodyPr wrap="none" rtlCol="0">
            <a:spAutoFit/>
          </a:bodyPr>
          <a:lstStyle/>
          <a:p>
            <a:pPr lvl="0" algn="ctr"/>
            <a:endParaRPr lang="en-US" altLang="zh-CN" sz="3600" b="1" dirty="0">
              <a:solidFill>
                <a:srgbClr val="000000"/>
              </a:solidFill>
              <a:latin typeface="微软雅黑" pitchFamily="34" charset="-122"/>
              <a:ea typeface="微软雅黑" pitchFamily="34" charset="-122"/>
            </a:endParaRPr>
          </a:p>
        </p:txBody>
      </p:sp>
      <p:sp>
        <p:nvSpPr>
          <p:cNvPr id="5" name="矩形 4"/>
          <p:cNvSpPr/>
          <p:nvPr/>
        </p:nvSpPr>
        <p:spPr>
          <a:xfrm>
            <a:off x="16004083" y="3546278"/>
            <a:ext cx="11737304" cy="10802957"/>
          </a:xfrm>
          <a:prstGeom prst="rect">
            <a:avLst/>
          </a:prstGeom>
        </p:spPr>
        <p:txBody>
          <a:bodyPr wrap="square">
            <a:spAutoFit/>
          </a:bodyPr>
          <a:lstStyle/>
          <a:p>
            <a:pPr>
              <a:lnSpc>
                <a:spcPct val="150000"/>
              </a:lnSpc>
            </a:pPr>
            <a:r>
              <a:rPr lang="zh-CN" altLang="zh-CN" sz="4000" dirty="0" smtClean="0">
                <a:latin typeface="华文楷体" pitchFamily="2" charset="-122"/>
                <a:ea typeface="华文楷体" pitchFamily="2" charset="-122"/>
              </a:rPr>
              <a:t>针对煤矿地质数据的特点</a:t>
            </a:r>
            <a:r>
              <a:rPr lang="zh-CN" altLang="en-US" sz="4000" dirty="0" smtClean="0">
                <a:latin typeface="华文楷体" pitchFamily="2" charset="-122"/>
                <a:ea typeface="华文楷体" pitchFamily="2" charset="-122"/>
              </a:rPr>
              <a:t>，毛善君教授</a:t>
            </a:r>
            <a:r>
              <a:rPr lang="zh-CN" altLang="zh-CN" sz="4000" dirty="0" smtClean="0">
                <a:latin typeface="华文楷体" pitchFamily="2" charset="-122"/>
                <a:ea typeface="华文楷体" pitchFamily="2" charset="-122"/>
              </a:rPr>
              <a:t>提出了灰色地理信息系统（</a:t>
            </a:r>
            <a:r>
              <a:rPr lang="en-US" altLang="zh-CN" sz="4000" dirty="0" smtClean="0">
                <a:latin typeface="华文楷体" pitchFamily="2" charset="-122"/>
                <a:ea typeface="华文楷体" pitchFamily="2" charset="-122"/>
              </a:rPr>
              <a:t>GGIS</a:t>
            </a:r>
            <a:r>
              <a:rPr lang="zh-CN" altLang="zh-CN" sz="4000" dirty="0" smtClean="0">
                <a:latin typeface="华文楷体" pitchFamily="2" charset="-122"/>
                <a:ea typeface="华文楷体" pitchFamily="2" charset="-122"/>
              </a:rPr>
              <a:t>）的理论和系列化的核心技术方法，弥补了传统地理信息理论和技术方法不能很好处理地质勘探、资源开采数据的缺点，并以此为基础自主研发了煤矿专用地理信息系统平台和</a:t>
            </a:r>
            <a:r>
              <a:rPr lang="en-US" altLang="zh-CN" sz="4000" dirty="0" smtClean="0">
                <a:latin typeface="华文楷体" pitchFamily="2" charset="-122"/>
                <a:ea typeface="华文楷体" pitchFamily="2" charset="-122"/>
              </a:rPr>
              <a:t>20</a:t>
            </a:r>
            <a:r>
              <a:rPr lang="zh-CN" altLang="zh-CN" sz="4000" dirty="0" smtClean="0">
                <a:latin typeface="华文楷体" pitchFamily="2" charset="-122"/>
                <a:ea typeface="华文楷体" pitchFamily="2" charset="-122"/>
              </a:rPr>
              <a:t>多个应用软件系统，实现了多部门、多专业空间信息的共享，使煤矿生产技术管理工作由原始落后的手工处理阶段一步跃入信息化时代。</a:t>
            </a:r>
            <a:endParaRPr lang="en-US" altLang="zh-CN" sz="4000" dirty="0" smtClean="0">
              <a:latin typeface="华文楷体" pitchFamily="2" charset="-122"/>
              <a:ea typeface="华文楷体" pitchFamily="2" charset="-122"/>
            </a:endParaRPr>
          </a:p>
          <a:p>
            <a:endParaRPr lang="en-US" altLang="zh-CN" sz="4800" dirty="0" smtClean="0">
              <a:latin typeface="华文楷体" pitchFamily="2" charset="-122"/>
              <a:ea typeface="华文楷体" pitchFamily="2" charset="-122"/>
            </a:endParaRPr>
          </a:p>
          <a:p>
            <a:endParaRPr lang="en-US" altLang="zh-CN" sz="4800" dirty="0" smtClean="0">
              <a:latin typeface="华文楷体" pitchFamily="2" charset="-122"/>
              <a:ea typeface="华文楷体" pitchFamily="2" charset="-122"/>
            </a:endParaRPr>
          </a:p>
          <a:p>
            <a:r>
              <a:rPr lang="zh-CN" altLang="en-US" sz="3200" dirty="0" smtClean="0">
                <a:latin typeface="华文楷体" pitchFamily="2" charset="-122"/>
                <a:ea typeface="华文楷体" pitchFamily="2" charset="-122"/>
              </a:rPr>
              <a:t>图</a:t>
            </a:r>
            <a:r>
              <a:rPr lang="en-US" altLang="zh-CN" sz="3200" dirty="0" smtClean="0">
                <a:latin typeface="华文楷体" pitchFamily="2" charset="-122"/>
                <a:ea typeface="华文楷体" pitchFamily="2" charset="-122"/>
              </a:rPr>
              <a:t>1</a:t>
            </a:r>
            <a:r>
              <a:rPr lang="zh-CN" altLang="en-US" sz="3200" dirty="0" smtClean="0">
                <a:latin typeface="华文楷体" pitchFamily="2" charset="-122"/>
                <a:ea typeface="华文楷体" pitchFamily="2" charset="-122"/>
              </a:rPr>
              <a:t>：</a:t>
            </a:r>
            <a:r>
              <a:rPr lang="zh-CN" altLang="zh-CN" sz="3200" dirty="0" smtClean="0">
                <a:latin typeface="华文楷体" pitchFamily="2" charset="-122"/>
                <a:ea typeface="华文楷体" pitchFamily="2" charset="-122"/>
              </a:rPr>
              <a:t>教育部科技进步一等奖证书</a:t>
            </a:r>
          </a:p>
          <a:p>
            <a:endParaRPr lang="zh-CN" altLang="zh-CN" sz="4800" dirty="0" smtClean="0"/>
          </a:p>
          <a:p>
            <a:endParaRPr lang="zh-CN" altLang="en-US" sz="4000" dirty="0"/>
          </a:p>
        </p:txBody>
      </p:sp>
      <p:sp>
        <p:nvSpPr>
          <p:cNvPr id="31" name="TextBox 30"/>
          <p:cNvSpPr txBox="1"/>
          <p:nvPr/>
        </p:nvSpPr>
        <p:spPr>
          <a:xfrm>
            <a:off x="7147099" y="881982"/>
            <a:ext cx="16573616" cy="1107996"/>
          </a:xfrm>
          <a:prstGeom prst="rect">
            <a:avLst/>
          </a:prstGeom>
          <a:noFill/>
        </p:spPr>
        <p:txBody>
          <a:bodyPr wrap="square" rtlCol="0">
            <a:spAutoFit/>
          </a:bodyPr>
          <a:lstStyle/>
          <a:p>
            <a:r>
              <a:rPr lang="zh-CN" altLang="zh-CN" sz="6600" b="1" dirty="0" smtClean="0">
                <a:solidFill>
                  <a:schemeClr val="bg1"/>
                </a:solidFill>
                <a:latin typeface="华文行楷" pitchFamily="2" charset="-122"/>
                <a:ea typeface="华文行楷" pitchFamily="2" charset="-122"/>
              </a:rPr>
              <a:t>煤矿专用</a:t>
            </a:r>
            <a:r>
              <a:rPr lang="en-US" altLang="zh-CN" sz="6600" b="1" dirty="0" smtClean="0">
                <a:solidFill>
                  <a:schemeClr val="bg1"/>
                </a:solidFill>
                <a:latin typeface="华文行楷" pitchFamily="2" charset="-122"/>
                <a:ea typeface="华文行楷" pitchFamily="2" charset="-122"/>
              </a:rPr>
              <a:t>GIS</a:t>
            </a:r>
            <a:r>
              <a:rPr lang="zh-CN" altLang="zh-CN" sz="6600" b="1" dirty="0" smtClean="0">
                <a:solidFill>
                  <a:schemeClr val="bg1"/>
                </a:solidFill>
                <a:latin typeface="华文行楷" pitchFamily="2" charset="-122"/>
                <a:ea typeface="华文行楷" pitchFamily="2" charset="-122"/>
              </a:rPr>
              <a:t>理论、技术的研究与应用开发</a:t>
            </a:r>
            <a:endParaRPr lang="zh-CN" altLang="en-US" sz="6600" b="1" dirty="0">
              <a:solidFill>
                <a:schemeClr val="bg1"/>
              </a:solidFill>
              <a:latin typeface="华文行楷" pitchFamily="2" charset="-122"/>
              <a:ea typeface="华文行楷" pitchFamily="2" charset="-122"/>
            </a:endParaRPr>
          </a:p>
        </p:txBody>
      </p:sp>
      <p:sp>
        <p:nvSpPr>
          <p:cNvPr id="1026" name="Rectangle 2"/>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7896" name="Picture 8" descr="教育部科技进步奖"/>
          <p:cNvPicPr>
            <a:picLocks noChangeAspect="1" noChangeArrowheads="1"/>
          </p:cNvPicPr>
          <p:nvPr/>
        </p:nvPicPr>
        <p:blipFill>
          <a:blip r:embed="rId2" cstate="print"/>
          <a:srcRect b="3113"/>
          <a:stretch>
            <a:fillRect/>
          </a:stretch>
        </p:blipFill>
        <p:spPr bwMode="auto">
          <a:xfrm>
            <a:off x="1962523" y="3690294"/>
            <a:ext cx="11881320" cy="8784976"/>
          </a:xfrm>
          <a:prstGeom prst="rect">
            <a:avLst/>
          </a:prstGeom>
          <a:noFill/>
        </p:spPr>
      </p:pic>
      <p:pic>
        <p:nvPicPr>
          <p:cNvPr id="1027" name="Picture 3"/>
          <p:cNvPicPr>
            <a:picLocks noChangeAspect="1" noChangeArrowheads="1"/>
          </p:cNvPicPr>
          <p:nvPr/>
        </p:nvPicPr>
        <p:blipFill>
          <a:blip r:embed="rId3" cstate="print"/>
          <a:srcRect b="4880"/>
          <a:stretch>
            <a:fillRect/>
          </a:stretch>
        </p:blipFill>
        <p:spPr bwMode="auto">
          <a:xfrm>
            <a:off x="9667379" y="16003662"/>
            <a:ext cx="9145016" cy="8208912"/>
          </a:xfrm>
          <a:prstGeom prst="rect">
            <a:avLst/>
          </a:prstGeom>
          <a:noFill/>
          <a:ln w="9525">
            <a:noFill/>
            <a:miter lim="800000"/>
            <a:headEnd/>
            <a:tailEnd/>
          </a:ln>
        </p:spPr>
      </p:pic>
      <p:sp>
        <p:nvSpPr>
          <p:cNvPr id="16" name="TextBox 15"/>
          <p:cNvSpPr txBox="1"/>
          <p:nvPr/>
        </p:nvSpPr>
        <p:spPr>
          <a:xfrm>
            <a:off x="4122763" y="12835310"/>
            <a:ext cx="6768752" cy="584775"/>
          </a:xfrm>
          <a:prstGeom prst="rect">
            <a:avLst/>
          </a:prstGeom>
          <a:noFill/>
        </p:spPr>
        <p:txBody>
          <a:bodyPr wrap="square" rtlCol="0">
            <a:spAutoFit/>
          </a:bodyPr>
          <a:lstStyle/>
          <a:p>
            <a:pPr algn="ctr"/>
            <a:r>
              <a:rPr lang="zh-CN" altLang="en-US" sz="3200" dirty="0" smtClean="0">
                <a:latin typeface="华文楷体" pitchFamily="2" charset="-122"/>
                <a:ea typeface="华文楷体" pitchFamily="2" charset="-122"/>
              </a:rPr>
              <a:t>图</a:t>
            </a:r>
            <a:r>
              <a:rPr lang="en-US" altLang="zh-CN" sz="3200" dirty="0" smtClean="0">
                <a:latin typeface="华文楷体" pitchFamily="2" charset="-122"/>
                <a:ea typeface="华文楷体" pitchFamily="2" charset="-122"/>
              </a:rPr>
              <a:t>1</a:t>
            </a:r>
            <a:endParaRPr lang="zh-CN" altLang="en-US" sz="3200" dirty="0">
              <a:latin typeface="华文楷体" pitchFamily="2" charset="-122"/>
              <a:ea typeface="华文楷体" pitchFamily="2" charset="-122"/>
            </a:endParaRPr>
          </a:p>
        </p:txBody>
      </p:sp>
      <p:sp>
        <p:nvSpPr>
          <p:cNvPr id="17" name="TextBox 16"/>
          <p:cNvSpPr txBox="1"/>
          <p:nvPr/>
        </p:nvSpPr>
        <p:spPr>
          <a:xfrm>
            <a:off x="10891515" y="24572614"/>
            <a:ext cx="6264696" cy="584775"/>
          </a:xfrm>
          <a:prstGeom prst="rect">
            <a:avLst/>
          </a:prstGeom>
          <a:noFill/>
        </p:spPr>
        <p:txBody>
          <a:bodyPr wrap="square" rtlCol="0">
            <a:spAutoFit/>
          </a:bodyPr>
          <a:lstStyle/>
          <a:p>
            <a:pPr algn="ctr"/>
            <a:r>
              <a:rPr lang="zh-CN" altLang="en-US" sz="3200" dirty="0" smtClean="0"/>
              <a:t>图</a:t>
            </a:r>
            <a:r>
              <a:rPr lang="en-US" altLang="zh-CN" sz="3200" dirty="0" smtClean="0"/>
              <a:t>2</a:t>
            </a:r>
            <a:endParaRPr lang="zh-CN" altLang="en-US" sz="3200" dirty="0"/>
          </a:p>
        </p:txBody>
      </p:sp>
      <p:pic>
        <p:nvPicPr>
          <p:cNvPr id="1028" name="Picture 4"/>
          <p:cNvPicPr>
            <a:picLocks noChangeAspect="1" noChangeArrowheads="1"/>
          </p:cNvPicPr>
          <p:nvPr/>
        </p:nvPicPr>
        <p:blipFill>
          <a:blip r:embed="rId4" cstate="print"/>
          <a:srcRect/>
          <a:stretch>
            <a:fillRect/>
          </a:stretch>
        </p:blipFill>
        <p:spPr bwMode="auto">
          <a:xfrm>
            <a:off x="19388459" y="16075670"/>
            <a:ext cx="9361040" cy="8208912"/>
          </a:xfrm>
          <a:prstGeom prst="rect">
            <a:avLst/>
          </a:prstGeom>
          <a:noFill/>
          <a:ln w="9525">
            <a:noFill/>
            <a:miter lim="800000"/>
            <a:headEnd/>
            <a:tailEnd/>
          </a:ln>
        </p:spPr>
      </p:pic>
      <p:sp>
        <p:nvSpPr>
          <p:cNvPr id="20" name="TextBox 19"/>
          <p:cNvSpPr txBox="1"/>
          <p:nvPr/>
        </p:nvSpPr>
        <p:spPr>
          <a:xfrm>
            <a:off x="21764723" y="24572614"/>
            <a:ext cx="4608512" cy="584775"/>
          </a:xfrm>
          <a:prstGeom prst="rect">
            <a:avLst/>
          </a:prstGeom>
          <a:noFill/>
        </p:spPr>
        <p:txBody>
          <a:bodyPr wrap="square" rtlCol="0">
            <a:spAutoFit/>
          </a:bodyPr>
          <a:lstStyle/>
          <a:p>
            <a:pPr algn="ctr"/>
            <a:r>
              <a:rPr lang="zh-CN" altLang="en-US" sz="3200" dirty="0" smtClean="0"/>
              <a:t>图</a:t>
            </a:r>
            <a:r>
              <a:rPr lang="en-US" altLang="zh-CN" sz="3200" dirty="0" smtClean="0"/>
              <a:t>3</a:t>
            </a:r>
            <a:endParaRPr lang="zh-CN" altLang="en-US" sz="3200" dirty="0"/>
          </a:p>
        </p:txBody>
      </p:sp>
      <p:pic>
        <p:nvPicPr>
          <p:cNvPr id="1029" name="Picture 5" descr="未命名"/>
          <p:cNvPicPr>
            <a:picLocks noChangeAspect="1" noChangeArrowheads="1"/>
          </p:cNvPicPr>
          <p:nvPr/>
        </p:nvPicPr>
        <p:blipFill>
          <a:blip r:embed="rId5" cstate="print"/>
          <a:srcRect/>
          <a:stretch>
            <a:fillRect/>
          </a:stretch>
        </p:blipFill>
        <p:spPr bwMode="auto">
          <a:xfrm>
            <a:off x="9811395" y="25364702"/>
            <a:ext cx="9001000" cy="7344816"/>
          </a:xfrm>
          <a:prstGeom prst="rect">
            <a:avLst/>
          </a:prstGeom>
          <a:noFill/>
          <a:ln w="9525">
            <a:noFill/>
            <a:miter lim="800000"/>
            <a:headEnd/>
            <a:tailEnd/>
          </a:ln>
        </p:spPr>
      </p:pic>
      <p:pic>
        <p:nvPicPr>
          <p:cNvPr id="1030" name="Picture 6" descr="三维新"/>
          <p:cNvPicPr>
            <a:picLocks noChangeAspect="1" noChangeArrowheads="1"/>
          </p:cNvPicPr>
          <p:nvPr/>
        </p:nvPicPr>
        <p:blipFill>
          <a:blip r:embed="rId6" cstate="print"/>
          <a:srcRect/>
          <a:stretch>
            <a:fillRect/>
          </a:stretch>
        </p:blipFill>
        <p:spPr bwMode="auto">
          <a:xfrm>
            <a:off x="19460467" y="25436710"/>
            <a:ext cx="9289032" cy="7200800"/>
          </a:xfrm>
          <a:prstGeom prst="rect">
            <a:avLst/>
          </a:prstGeom>
          <a:noFill/>
          <a:ln w="9525">
            <a:noFill/>
            <a:miter lim="800000"/>
            <a:headEnd/>
            <a:tailEnd/>
          </a:ln>
        </p:spPr>
      </p:pic>
      <p:sp>
        <p:nvSpPr>
          <p:cNvPr id="1032" name="Rectangle 8"/>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033" name="Picture 9"/>
          <p:cNvPicPr>
            <a:picLocks noChangeAspect="1" noChangeArrowheads="1"/>
          </p:cNvPicPr>
          <p:nvPr/>
        </p:nvPicPr>
        <p:blipFill>
          <a:blip r:embed="rId7" cstate="print"/>
          <a:srcRect/>
          <a:stretch>
            <a:fillRect/>
          </a:stretch>
        </p:blipFill>
        <p:spPr bwMode="auto">
          <a:xfrm>
            <a:off x="9883403" y="34149678"/>
            <a:ext cx="8928992" cy="6912768"/>
          </a:xfrm>
          <a:prstGeom prst="rect">
            <a:avLst/>
          </a:prstGeom>
          <a:noFill/>
          <a:ln w="9525">
            <a:noFill/>
            <a:miter lim="800000"/>
            <a:headEnd/>
            <a:tailEnd/>
          </a:ln>
        </p:spPr>
      </p:pic>
      <p:sp>
        <p:nvSpPr>
          <p:cNvPr id="4" name="Rectangle 2"/>
          <p:cNvSpPr>
            <a:spLocks noChangeArrowheads="1"/>
          </p:cNvSpPr>
          <p:nvPr/>
        </p:nvSpPr>
        <p:spPr bwMode="auto">
          <a:xfrm>
            <a:off x="0" y="0"/>
            <a:ext cx="302799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5" name="Picture 1"/>
          <p:cNvPicPr>
            <a:picLocks noChangeAspect="1" noChangeArrowheads="1"/>
          </p:cNvPicPr>
          <p:nvPr/>
        </p:nvPicPr>
        <p:blipFill>
          <a:blip r:embed="rId8" cstate="print"/>
          <a:srcRect/>
          <a:stretch>
            <a:fillRect/>
          </a:stretch>
        </p:blipFill>
        <p:spPr bwMode="auto">
          <a:xfrm>
            <a:off x="19604483" y="34221686"/>
            <a:ext cx="9073008" cy="6912768"/>
          </a:xfrm>
          <a:prstGeom prst="rect">
            <a:avLst/>
          </a:prstGeom>
          <a:noFill/>
        </p:spPr>
      </p:pic>
      <p:sp>
        <p:nvSpPr>
          <p:cNvPr id="23" name="TextBox 22"/>
          <p:cNvSpPr txBox="1"/>
          <p:nvPr/>
        </p:nvSpPr>
        <p:spPr>
          <a:xfrm>
            <a:off x="11395571" y="32925542"/>
            <a:ext cx="5112568" cy="523220"/>
          </a:xfrm>
          <a:prstGeom prst="rect">
            <a:avLst/>
          </a:prstGeom>
          <a:noFill/>
        </p:spPr>
        <p:txBody>
          <a:bodyPr wrap="square" rtlCol="0">
            <a:spAutoFit/>
          </a:bodyPr>
          <a:lstStyle/>
          <a:p>
            <a:pPr algn="ctr"/>
            <a:r>
              <a:rPr lang="zh-CN" altLang="en-US" sz="2800" dirty="0" smtClean="0"/>
              <a:t>图</a:t>
            </a:r>
            <a:r>
              <a:rPr lang="en-US" altLang="zh-CN" sz="2800" dirty="0" smtClean="0"/>
              <a:t>4</a:t>
            </a:r>
            <a:endParaRPr lang="zh-CN" altLang="en-US" sz="2800" dirty="0"/>
          </a:p>
        </p:txBody>
      </p:sp>
      <p:sp>
        <p:nvSpPr>
          <p:cNvPr id="24" name="TextBox 23"/>
          <p:cNvSpPr txBox="1"/>
          <p:nvPr/>
        </p:nvSpPr>
        <p:spPr>
          <a:xfrm>
            <a:off x="22340787" y="32925542"/>
            <a:ext cx="3672408" cy="523220"/>
          </a:xfrm>
          <a:prstGeom prst="rect">
            <a:avLst/>
          </a:prstGeom>
          <a:noFill/>
        </p:spPr>
        <p:txBody>
          <a:bodyPr wrap="square" rtlCol="0">
            <a:spAutoFit/>
          </a:bodyPr>
          <a:lstStyle/>
          <a:p>
            <a:pPr algn="ctr"/>
            <a:r>
              <a:rPr lang="zh-CN" altLang="en-US" sz="2800" dirty="0" smtClean="0"/>
              <a:t>图</a:t>
            </a:r>
            <a:r>
              <a:rPr lang="en-US" altLang="zh-CN" sz="2800" dirty="0" smtClean="0"/>
              <a:t>5</a:t>
            </a:r>
            <a:endParaRPr lang="zh-CN" altLang="en-US" sz="2800" dirty="0"/>
          </a:p>
        </p:txBody>
      </p:sp>
      <p:sp>
        <p:nvSpPr>
          <p:cNvPr id="25" name="TextBox 24"/>
          <p:cNvSpPr txBox="1"/>
          <p:nvPr/>
        </p:nvSpPr>
        <p:spPr>
          <a:xfrm>
            <a:off x="11611595" y="41134454"/>
            <a:ext cx="4896544" cy="523220"/>
          </a:xfrm>
          <a:prstGeom prst="rect">
            <a:avLst/>
          </a:prstGeom>
          <a:noFill/>
        </p:spPr>
        <p:txBody>
          <a:bodyPr wrap="square" rtlCol="0">
            <a:spAutoFit/>
          </a:bodyPr>
          <a:lstStyle/>
          <a:p>
            <a:pPr algn="ctr"/>
            <a:r>
              <a:rPr lang="zh-CN" altLang="en-US" sz="2800" dirty="0" smtClean="0"/>
              <a:t>图</a:t>
            </a:r>
            <a:r>
              <a:rPr lang="en-US" altLang="zh-CN" sz="2800" dirty="0" smtClean="0"/>
              <a:t>6</a:t>
            </a:r>
            <a:endParaRPr lang="zh-CN" altLang="en-US" sz="2800" dirty="0"/>
          </a:p>
        </p:txBody>
      </p:sp>
      <p:sp>
        <p:nvSpPr>
          <p:cNvPr id="26" name="TextBox 25"/>
          <p:cNvSpPr txBox="1"/>
          <p:nvPr/>
        </p:nvSpPr>
        <p:spPr>
          <a:xfrm>
            <a:off x="21764723" y="41278470"/>
            <a:ext cx="4824536" cy="523220"/>
          </a:xfrm>
          <a:prstGeom prst="rect">
            <a:avLst/>
          </a:prstGeom>
          <a:noFill/>
        </p:spPr>
        <p:txBody>
          <a:bodyPr wrap="square" rtlCol="0">
            <a:spAutoFit/>
          </a:bodyPr>
          <a:lstStyle/>
          <a:p>
            <a:pPr algn="ctr"/>
            <a:r>
              <a:rPr lang="zh-CN" altLang="en-US" sz="2800" dirty="0" smtClean="0"/>
              <a:t>图</a:t>
            </a:r>
            <a:r>
              <a:rPr lang="en-US" altLang="zh-CN" sz="2800" dirty="0" smtClean="0"/>
              <a:t>7</a:t>
            </a:r>
            <a:endParaRPr lang="zh-CN" altLang="en-US" sz="2800" dirty="0"/>
          </a:p>
        </p:txBody>
      </p:sp>
      <p:pic>
        <p:nvPicPr>
          <p:cNvPr id="28" name="图片 27" descr="院徽.BMP"/>
          <p:cNvPicPr>
            <a:picLocks noChangeAspect="1"/>
          </p:cNvPicPr>
          <p:nvPr/>
        </p:nvPicPr>
        <p:blipFill>
          <a:blip r:embed="rId9" cstate="print"/>
          <a:stretch>
            <a:fillRect/>
          </a:stretch>
        </p:blipFill>
        <p:spPr>
          <a:xfrm>
            <a:off x="0" y="0"/>
            <a:ext cx="2250555" cy="2322142"/>
          </a:xfrm>
          <a:prstGeom prst="rect">
            <a:avLst/>
          </a:prstGeom>
        </p:spPr>
      </p:pic>
      <p:sp>
        <p:nvSpPr>
          <p:cNvPr id="29" name="TextBox 28"/>
          <p:cNvSpPr txBox="1"/>
          <p:nvPr/>
        </p:nvSpPr>
        <p:spPr>
          <a:xfrm>
            <a:off x="25797171" y="521942"/>
            <a:ext cx="4482804" cy="584775"/>
          </a:xfrm>
          <a:prstGeom prst="rect">
            <a:avLst/>
          </a:prstGeom>
          <a:noFill/>
        </p:spPr>
        <p:txBody>
          <a:bodyPr wrap="square" rtlCol="0">
            <a:spAutoFit/>
          </a:bodyPr>
          <a:lstStyle/>
          <a:p>
            <a:r>
              <a:rPr lang="zh-CN" altLang="en-US" sz="3200" dirty="0" smtClean="0">
                <a:solidFill>
                  <a:schemeClr val="accent6"/>
                </a:solidFill>
                <a:latin typeface="华文楷体" pitchFamily="2" charset="-122"/>
                <a:ea typeface="华文楷体" pitchFamily="2" charset="-122"/>
              </a:rPr>
              <a:t>院庆十周年之科研系列</a:t>
            </a:r>
            <a:endParaRPr lang="zh-CN" altLang="en-US" sz="3200" dirty="0">
              <a:solidFill>
                <a:schemeClr val="accent6"/>
              </a:solidFill>
              <a:latin typeface="华文楷体" pitchFamily="2" charset="-122"/>
              <a:ea typeface="华文楷体" pitchFamily="2" charset="-122"/>
            </a:endParaRPr>
          </a:p>
        </p:txBody>
      </p:sp>
    </p:spTree>
    <p:extLst>
      <p:ext uri="{BB962C8B-B14F-4D97-AF65-F5344CB8AC3E}">
        <p14:creationId xmlns:p14="http://schemas.microsoft.com/office/powerpoint/2010/main" val="1695932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3486</TotalTime>
  <Words>314</Words>
  <Application>Microsoft Office PowerPoint</Application>
  <PresentationFormat>自定义</PresentationFormat>
  <Paragraphs>40</Paragraphs>
  <Slides>1</Slides>
  <Notes>0</Notes>
  <HiddenSlides>0</HiddenSlides>
  <MMClips>0</MMClips>
  <ScaleCrop>false</ScaleCrop>
  <HeadingPairs>
    <vt:vector size="4" baseType="variant">
      <vt:variant>
        <vt:lpstr>主题</vt:lpstr>
      </vt:variant>
      <vt:variant>
        <vt:i4>2</vt:i4>
      </vt:variant>
      <vt:variant>
        <vt:lpstr>幻灯片标题</vt:lpstr>
      </vt:variant>
      <vt:variant>
        <vt:i4>1</vt:i4>
      </vt:variant>
    </vt:vector>
  </HeadingPairs>
  <TitlesOfParts>
    <vt:vector size="3" baseType="lpstr">
      <vt:lpstr>默认设计模板</vt:lpstr>
      <vt:lpstr>自定义设计方案</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DADI</cp:lastModifiedBy>
  <cp:revision>581</cp:revision>
  <cp:lastPrinted>2010-12-09T06:47:25Z</cp:lastPrinted>
  <dcterms:created xsi:type="dcterms:W3CDTF">2009-06-15T11:42:47Z</dcterms:created>
  <dcterms:modified xsi:type="dcterms:W3CDTF">2011-10-22T13:02:24Z</dcterms:modified>
</cp:coreProperties>
</file>