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5"/>
  </p:notesMasterIdLst>
  <p:sldIdLst>
    <p:sldId id="257" r:id="rId4"/>
  </p:sldIdLst>
  <p:sldSz cx="30279975" cy="42808525"/>
  <p:notesSz cx="6858000" cy="9144000"/>
  <p:defaultTextStyle>
    <a:defPPr>
      <a:defRPr lang="zh-CN"/>
    </a:defPPr>
    <a:lvl1pPr algn="l" rtl="0" fontAlgn="base">
      <a:spcBef>
        <a:spcPct val="0"/>
      </a:spcBef>
      <a:spcAft>
        <a:spcPct val="0"/>
      </a:spcAft>
      <a:defRPr sz="8900" kern="1200">
        <a:solidFill>
          <a:schemeClr val="tx1"/>
        </a:solidFill>
        <a:latin typeface="Arial" charset="0"/>
        <a:ea typeface="宋体" charset="-122"/>
        <a:cs typeface="+mn-cs"/>
      </a:defRPr>
    </a:lvl1pPr>
    <a:lvl2pPr marL="457200" algn="l" rtl="0" fontAlgn="base">
      <a:spcBef>
        <a:spcPct val="0"/>
      </a:spcBef>
      <a:spcAft>
        <a:spcPct val="0"/>
      </a:spcAft>
      <a:defRPr sz="8900" kern="1200">
        <a:solidFill>
          <a:schemeClr val="tx1"/>
        </a:solidFill>
        <a:latin typeface="Arial" charset="0"/>
        <a:ea typeface="宋体" charset="-122"/>
        <a:cs typeface="+mn-cs"/>
      </a:defRPr>
    </a:lvl2pPr>
    <a:lvl3pPr marL="914400" algn="l" rtl="0" fontAlgn="base">
      <a:spcBef>
        <a:spcPct val="0"/>
      </a:spcBef>
      <a:spcAft>
        <a:spcPct val="0"/>
      </a:spcAft>
      <a:defRPr sz="8900" kern="1200">
        <a:solidFill>
          <a:schemeClr val="tx1"/>
        </a:solidFill>
        <a:latin typeface="Arial" charset="0"/>
        <a:ea typeface="宋体" charset="-122"/>
        <a:cs typeface="+mn-cs"/>
      </a:defRPr>
    </a:lvl3pPr>
    <a:lvl4pPr marL="1371600" algn="l" rtl="0" fontAlgn="base">
      <a:spcBef>
        <a:spcPct val="0"/>
      </a:spcBef>
      <a:spcAft>
        <a:spcPct val="0"/>
      </a:spcAft>
      <a:defRPr sz="8900" kern="1200">
        <a:solidFill>
          <a:schemeClr val="tx1"/>
        </a:solidFill>
        <a:latin typeface="Arial" charset="0"/>
        <a:ea typeface="宋体" charset="-122"/>
        <a:cs typeface="+mn-cs"/>
      </a:defRPr>
    </a:lvl4pPr>
    <a:lvl5pPr marL="1828800" algn="l" rtl="0" fontAlgn="base">
      <a:spcBef>
        <a:spcPct val="0"/>
      </a:spcBef>
      <a:spcAft>
        <a:spcPct val="0"/>
      </a:spcAft>
      <a:defRPr sz="8900" kern="1200">
        <a:solidFill>
          <a:schemeClr val="tx1"/>
        </a:solidFill>
        <a:latin typeface="Arial" charset="0"/>
        <a:ea typeface="宋体" charset="-122"/>
        <a:cs typeface="+mn-cs"/>
      </a:defRPr>
    </a:lvl5pPr>
    <a:lvl6pPr marL="2286000" algn="l" defTabSz="914400" rtl="0" eaLnBrk="1" latinLnBrk="0" hangingPunct="1">
      <a:defRPr sz="8900" kern="1200">
        <a:solidFill>
          <a:schemeClr val="tx1"/>
        </a:solidFill>
        <a:latin typeface="Arial" charset="0"/>
        <a:ea typeface="宋体" charset="-122"/>
        <a:cs typeface="+mn-cs"/>
      </a:defRPr>
    </a:lvl6pPr>
    <a:lvl7pPr marL="2743200" algn="l" defTabSz="914400" rtl="0" eaLnBrk="1" latinLnBrk="0" hangingPunct="1">
      <a:defRPr sz="8900" kern="1200">
        <a:solidFill>
          <a:schemeClr val="tx1"/>
        </a:solidFill>
        <a:latin typeface="Arial" charset="0"/>
        <a:ea typeface="宋体" charset="-122"/>
        <a:cs typeface="+mn-cs"/>
      </a:defRPr>
    </a:lvl7pPr>
    <a:lvl8pPr marL="3200400" algn="l" defTabSz="914400" rtl="0" eaLnBrk="1" latinLnBrk="0" hangingPunct="1">
      <a:defRPr sz="8900" kern="1200">
        <a:solidFill>
          <a:schemeClr val="tx1"/>
        </a:solidFill>
        <a:latin typeface="Arial" charset="0"/>
        <a:ea typeface="宋体" charset="-122"/>
        <a:cs typeface="+mn-cs"/>
      </a:defRPr>
    </a:lvl8pPr>
    <a:lvl9pPr marL="3657600" algn="l" defTabSz="914400" rtl="0" eaLnBrk="1" latinLnBrk="0" hangingPunct="1">
      <a:defRPr sz="89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ECFF"/>
    <a:srgbClr val="FFFFCC"/>
    <a:srgbClr val="003366"/>
    <a:srgbClr val="003300"/>
    <a:srgbClr val="336600"/>
    <a:srgbClr val="CCFFCC"/>
    <a:srgbClr val="FFFFFF"/>
    <a:srgbClr val="FFCC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576" autoAdjust="0"/>
    <p:restoredTop sz="94483" autoAdjust="0"/>
  </p:normalViewPr>
  <p:slideViewPr>
    <p:cSldViewPr>
      <p:cViewPr>
        <p:scale>
          <a:sx n="33" d="100"/>
          <a:sy n="33" d="100"/>
        </p:scale>
        <p:origin x="-72" y="-78"/>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6" d="100"/>
          <a:sy n="96" d="100"/>
        </p:scale>
        <p:origin x="-360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pitchFamily="2" charset="-122"/>
              </a:defRPr>
            </a:lvl1pPr>
          </a:lstStyle>
          <a:p>
            <a:pPr>
              <a:defRPr/>
            </a:pPr>
            <a:fld id="{0A1B9257-8F22-4183-B315-17B392F4FFE9}" type="datetimeFigureOut">
              <a:rPr lang="zh-CN" altLang="en-US"/>
              <a:pPr>
                <a:defRPr/>
              </a:pPr>
              <a:t>2011-10-24</a:t>
            </a:fld>
            <a:endParaRPr lang="zh-CN" altLang="en-US"/>
          </a:p>
        </p:txBody>
      </p:sp>
      <p:sp>
        <p:nvSpPr>
          <p:cNvPr id="4" name="幻灯片图像占位符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pitchFamily="2" charset="-122"/>
              </a:defRPr>
            </a:lvl1pPr>
          </a:lstStyle>
          <a:p>
            <a:pPr>
              <a:defRPr/>
            </a:pPr>
            <a:fld id="{B11F8B19-9E2A-4658-9E60-63AE87D9C41B}" type="slidenum">
              <a:rPr lang="zh-CN" altLang="en-US"/>
              <a:pPr>
                <a:defRPr/>
              </a:pPr>
              <a:t>‹#›</a:t>
            </a:fld>
            <a:endParaRPr lang="zh-CN" altLang="en-US"/>
          </a:p>
        </p:txBody>
      </p:sp>
    </p:spTree>
    <p:extLst>
      <p:ext uri="{BB962C8B-B14F-4D97-AF65-F5344CB8AC3E}">
        <p14:creationId xmlns="" xmlns:p14="http://schemas.microsoft.com/office/powerpoint/2010/main" val="154695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0999" y="13299020"/>
            <a:ext cx="25737979" cy="917482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41996" y="24257535"/>
            <a:ext cx="21195983" cy="1094121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EE4B400-F5B4-4260-8EF6-4CD09170BFF8}"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82B2D34-AFFC-4757-98E5-362082EF2004}"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2983" y="1714482"/>
            <a:ext cx="6812994" cy="3652629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13999" y="1714482"/>
            <a:ext cx="20310814" cy="3652629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512AF19-E0CC-4270-9EE1-C936D85EAE74}"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1713" y="13298488"/>
            <a:ext cx="25736550" cy="91757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41838" y="24258588"/>
            <a:ext cx="21196300" cy="109394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997E5F7-59CA-472F-8957-DF098BEA7A54}" type="datetimeFigureOut">
              <a:rPr lang="zh-CN" altLang="en-US" smtClean="0"/>
              <a:pPr/>
              <a:t>2011-10-24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4234008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97E5F7-59CA-472F-8957-DF098BEA7A54}" type="datetimeFigureOut">
              <a:rPr lang="zh-CN" altLang="en-US" smtClean="0"/>
              <a:pPr/>
              <a:t>2011-10-24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39198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2363" y="27508200"/>
            <a:ext cx="25738137" cy="85026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92363" y="18143538"/>
            <a:ext cx="25738137" cy="93646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997E5F7-59CA-472F-8957-DF098BEA7A54}" type="datetimeFigureOut">
              <a:rPr lang="zh-CN" altLang="en-US" smtClean="0"/>
              <a:pPr/>
              <a:t>2011-10-24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1846470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14475" y="9988550"/>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216188" y="9988550"/>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997E5F7-59CA-472F-8957-DF098BEA7A54}" type="datetimeFigureOut">
              <a:rPr lang="zh-CN" altLang="en-US" smtClean="0"/>
              <a:pPr/>
              <a:t>2011-10-24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2249446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997E5F7-59CA-472F-8957-DF098BEA7A54}" type="datetimeFigureOut">
              <a:rPr lang="zh-CN" altLang="en-US" smtClean="0"/>
              <a:pPr/>
              <a:t>2011-10-24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905064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997E5F7-59CA-472F-8957-DF098BEA7A54}" type="datetimeFigureOut">
              <a:rPr lang="zh-CN" altLang="en-US" smtClean="0"/>
              <a:pPr/>
              <a:t>2011-10-24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272912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97E5F7-59CA-472F-8957-DF098BEA7A54}" type="datetimeFigureOut">
              <a:rPr lang="zh-CN" altLang="en-US" smtClean="0"/>
              <a:pPr/>
              <a:t>2011-10-24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1122557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4475" y="1704975"/>
            <a:ext cx="9961563" cy="725328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997E5F7-59CA-472F-8957-DF098BEA7A54}" type="datetimeFigureOut">
              <a:rPr lang="zh-CN" altLang="en-US" smtClean="0"/>
              <a:pPr/>
              <a:t>2011-10-24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415857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50AD1DD-D1AF-4214-A486-EF8C066CBE60}"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5663" y="29965650"/>
            <a:ext cx="18167350" cy="35385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997E5F7-59CA-472F-8957-DF098BEA7A54}" type="datetimeFigureOut">
              <a:rPr lang="zh-CN" altLang="en-US" smtClean="0"/>
              <a:pPr/>
              <a:t>2011-10-24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1220985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97E5F7-59CA-472F-8957-DF098BEA7A54}" type="datetimeFigureOut">
              <a:rPr lang="zh-CN" altLang="en-US" smtClean="0"/>
              <a:pPr/>
              <a:t>2011-10-24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3563765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3538" y="1714500"/>
            <a:ext cx="6811962" cy="36525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14475" y="1714500"/>
            <a:ext cx="20286663" cy="36525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97E5F7-59CA-472F-8957-DF098BEA7A54}" type="datetimeFigureOut">
              <a:rPr lang="zh-CN" altLang="en-US" smtClean="0"/>
              <a:pPr/>
              <a:t>2011-10-24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2467229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1713" y="13298488"/>
            <a:ext cx="25736550" cy="91757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41838" y="24258588"/>
            <a:ext cx="21196300" cy="109394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CB02ECF-9B79-4BC5-BB35-4F7E4CA00847}" type="datetimeFigureOut">
              <a:rPr lang="zh-CN" altLang="en-US" smtClean="0"/>
              <a:pPr/>
              <a:t>2011-10-24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1000998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CB02ECF-9B79-4BC5-BB35-4F7E4CA00847}" type="datetimeFigureOut">
              <a:rPr lang="zh-CN" altLang="en-US" smtClean="0"/>
              <a:pPr/>
              <a:t>2011-10-24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2162252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2363" y="27508200"/>
            <a:ext cx="25738137" cy="85026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92363" y="18143538"/>
            <a:ext cx="25738137" cy="93646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CB02ECF-9B79-4BC5-BB35-4F7E4CA00847}" type="datetimeFigureOut">
              <a:rPr lang="zh-CN" altLang="en-US" smtClean="0"/>
              <a:pPr/>
              <a:t>2011-10-24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2523963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14475" y="9988550"/>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216188" y="9988550"/>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CB02ECF-9B79-4BC5-BB35-4F7E4CA00847}" type="datetimeFigureOut">
              <a:rPr lang="zh-CN" altLang="en-US" smtClean="0"/>
              <a:pPr/>
              <a:t>2011-10-24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91825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CB02ECF-9B79-4BC5-BB35-4F7E4CA00847}" type="datetimeFigureOut">
              <a:rPr lang="zh-CN" altLang="en-US" smtClean="0"/>
              <a:pPr/>
              <a:t>2011-10-24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2804660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CB02ECF-9B79-4BC5-BB35-4F7E4CA00847}" type="datetimeFigureOut">
              <a:rPr lang="zh-CN" altLang="en-US" smtClean="0"/>
              <a:pPr/>
              <a:t>2011-10-24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128079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B02ECF-9B79-4BC5-BB35-4F7E4CA00847}" type="datetimeFigureOut">
              <a:rPr lang="zh-CN" altLang="en-US" smtClean="0"/>
              <a:pPr/>
              <a:t>2011-10-24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118554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2493" y="27508757"/>
            <a:ext cx="25737979" cy="8501619"/>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92493" y="18143606"/>
            <a:ext cx="25737979" cy="936515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53CDA82-DEA3-4B6B-8972-AAF6EE607141}" type="slidenum">
              <a:rPr lang="en-US" altLang="zh-CN"/>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4475" y="1704975"/>
            <a:ext cx="9961563" cy="725328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CB02ECF-9B79-4BC5-BB35-4F7E4CA00847}" type="datetimeFigureOut">
              <a:rPr lang="zh-CN" altLang="en-US" smtClean="0"/>
              <a:pPr/>
              <a:t>2011-10-24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2064802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5663" y="29965650"/>
            <a:ext cx="18167350" cy="35385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CB02ECF-9B79-4BC5-BB35-4F7E4CA00847}" type="datetimeFigureOut">
              <a:rPr lang="zh-CN" altLang="en-US" smtClean="0"/>
              <a:pPr/>
              <a:t>2011-10-24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1322253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CB02ECF-9B79-4BC5-BB35-4F7E4CA00847}" type="datetimeFigureOut">
              <a:rPr lang="zh-CN" altLang="en-US" smtClean="0"/>
              <a:pPr/>
              <a:t>2011-10-24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1750840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3538" y="1714500"/>
            <a:ext cx="6811962" cy="36525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14475" y="1714500"/>
            <a:ext cx="20286663" cy="36525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CB02ECF-9B79-4BC5-BB35-4F7E4CA00847}" type="datetimeFigureOut">
              <a:rPr lang="zh-CN" altLang="en-US" smtClean="0"/>
              <a:pPr/>
              <a:t>2011-10-24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215507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14000" y="9988028"/>
            <a:ext cx="13561904" cy="28252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204073" y="9988028"/>
            <a:ext cx="13561904" cy="28252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299B753-E0F3-4696-A98F-EFF732069283}"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3999" y="9582215"/>
            <a:ext cx="13378996" cy="3993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513999" y="13575853"/>
            <a:ext cx="13378996" cy="246649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381641" y="9582215"/>
            <a:ext cx="13384336" cy="3993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5381641" y="13575853"/>
            <a:ext cx="13384336" cy="246649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453D0D26-ACAE-4D70-9E2A-A561323669CA}"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A2A2606-A23A-498D-9C04-37610E27C7BF}"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87F76C06-B87B-4309-BB58-F642D1B56246}"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3999" y="1705044"/>
            <a:ext cx="9962486" cy="725272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38296" y="1705043"/>
            <a:ext cx="16927681" cy="365357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513999" y="8957767"/>
            <a:ext cx="9962486" cy="292830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53D1C08-812A-44FC-A35C-C1C04A43EA3D}"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4502" y="29965654"/>
            <a:ext cx="18167985" cy="353749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934502" y="3825336"/>
            <a:ext cx="18167985" cy="25684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5934502" y="33503145"/>
            <a:ext cx="18167985" cy="502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8BE0C20-E98D-4263-BD02-10D820811DC9}"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alpha val="59999"/>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475" y="1714500"/>
            <a:ext cx="27251025" cy="7134225"/>
          </a:xfrm>
          <a:prstGeom prst="rect">
            <a:avLst/>
          </a:prstGeom>
          <a:noFill/>
          <a:ln w="9525">
            <a:noFill/>
            <a:miter lim="800000"/>
            <a:headEnd/>
            <a:tailEnd/>
          </a:ln>
        </p:spPr>
        <p:txBody>
          <a:bodyPr vert="horz" wrap="square" lIns="452628" tIns="226314" rIns="452628" bIns="226314"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1514475" y="9988550"/>
            <a:ext cx="27251025" cy="28252738"/>
          </a:xfrm>
          <a:prstGeom prst="rect">
            <a:avLst/>
          </a:prstGeom>
          <a:noFill/>
          <a:ln w="9525">
            <a:noFill/>
            <a:miter lim="800000"/>
            <a:headEnd/>
            <a:tailEnd/>
          </a:ln>
        </p:spPr>
        <p:txBody>
          <a:bodyPr vert="horz" wrap="square" lIns="452628" tIns="226314" rIns="452628" bIns="2263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1514475" y="38982650"/>
            <a:ext cx="7064375" cy="2973388"/>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defRPr sz="690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10345738" y="38982650"/>
            <a:ext cx="9588500" cy="2973388"/>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lgn="ctr">
              <a:defRPr sz="690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21701125" y="38982650"/>
            <a:ext cx="7064375" cy="2973388"/>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lgn="r">
              <a:defRPr sz="6900">
                <a:ea typeface="宋体" pitchFamily="2" charset="-122"/>
              </a:defRPr>
            </a:lvl1pPr>
          </a:lstStyle>
          <a:p>
            <a:pPr>
              <a:defRPr/>
            </a:pPr>
            <a:fld id="{3517745B-661E-4745-826D-DF7DBEC24BAA}" type="slidenum">
              <a:rPr lang="en-US" altLang="zh-CN"/>
              <a:pPr>
                <a:defRPr/>
              </a:pPr>
              <a:t>‹#›</a:t>
            </a:fld>
            <a:endParaRPr lang="en-US" altLang="zh-CN"/>
          </a:p>
        </p:txBody>
      </p:sp>
      <p:pic>
        <p:nvPicPr>
          <p:cNvPr id="1032" name="Picture 2" descr="C:\Users\yfwang\Desktop\2734803_145312024_2.jpg"/>
          <p:cNvPicPr>
            <a:picLocks noChangeAspect="1" noChangeArrowheads="1"/>
          </p:cNvPicPr>
          <p:nvPr userDrawn="1"/>
        </p:nvPicPr>
        <p:blipFill>
          <a:blip r:embed="rId13" cstate="print"/>
          <a:srcRect/>
          <a:stretch>
            <a:fillRect/>
          </a:stretch>
        </p:blipFill>
        <p:spPr bwMode="auto">
          <a:xfrm>
            <a:off x="0" y="0"/>
            <a:ext cx="2466579" cy="246615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25963" rtl="0" eaLnBrk="0" fontAlgn="base" hangingPunct="0">
        <a:spcBef>
          <a:spcPct val="0"/>
        </a:spcBef>
        <a:spcAft>
          <a:spcPct val="0"/>
        </a:spcAft>
        <a:defRPr sz="21800">
          <a:solidFill>
            <a:schemeClr val="tx2"/>
          </a:solidFill>
          <a:latin typeface="+mj-lt"/>
          <a:ea typeface="+mj-ea"/>
          <a:cs typeface="+mj-cs"/>
        </a:defRPr>
      </a:lvl1pPr>
      <a:lvl2pPr algn="ctr" defTabSz="4525963" rtl="0" eaLnBrk="0" fontAlgn="base" hangingPunct="0">
        <a:spcBef>
          <a:spcPct val="0"/>
        </a:spcBef>
        <a:spcAft>
          <a:spcPct val="0"/>
        </a:spcAft>
        <a:defRPr sz="21800">
          <a:solidFill>
            <a:schemeClr val="tx2"/>
          </a:solidFill>
          <a:latin typeface="Arial" charset="0"/>
          <a:ea typeface="宋体" pitchFamily="2" charset="-122"/>
        </a:defRPr>
      </a:lvl2pPr>
      <a:lvl3pPr algn="ctr" defTabSz="4525963" rtl="0" eaLnBrk="0" fontAlgn="base" hangingPunct="0">
        <a:spcBef>
          <a:spcPct val="0"/>
        </a:spcBef>
        <a:spcAft>
          <a:spcPct val="0"/>
        </a:spcAft>
        <a:defRPr sz="21800">
          <a:solidFill>
            <a:schemeClr val="tx2"/>
          </a:solidFill>
          <a:latin typeface="Arial" charset="0"/>
          <a:ea typeface="宋体" pitchFamily="2" charset="-122"/>
        </a:defRPr>
      </a:lvl3pPr>
      <a:lvl4pPr algn="ctr" defTabSz="4525963" rtl="0" eaLnBrk="0" fontAlgn="base" hangingPunct="0">
        <a:spcBef>
          <a:spcPct val="0"/>
        </a:spcBef>
        <a:spcAft>
          <a:spcPct val="0"/>
        </a:spcAft>
        <a:defRPr sz="21800">
          <a:solidFill>
            <a:schemeClr val="tx2"/>
          </a:solidFill>
          <a:latin typeface="Arial" charset="0"/>
          <a:ea typeface="宋体" pitchFamily="2" charset="-122"/>
        </a:defRPr>
      </a:lvl4pPr>
      <a:lvl5pPr algn="ctr" defTabSz="4525963" rtl="0" eaLnBrk="0" fontAlgn="base" hangingPunct="0">
        <a:spcBef>
          <a:spcPct val="0"/>
        </a:spcBef>
        <a:spcAft>
          <a:spcPct val="0"/>
        </a:spcAft>
        <a:defRPr sz="21800">
          <a:solidFill>
            <a:schemeClr val="tx2"/>
          </a:solidFill>
          <a:latin typeface="Arial" charset="0"/>
          <a:ea typeface="宋体" pitchFamily="2" charset="-122"/>
        </a:defRPr>
      </a:lvl5pPr>
      <a:lvl6pPr marL="457200" algn="ctr" defTabSz="4525963" rtl="0" fontAlgn="base">
        <a:spcBef>
          <a:spcPct val="0"/>
        </a:spcBef>
        <a:spcAft>
          <a:spcPct val="0"/>
        </a:spcAft>
        <a:defRPr sz="21800">
          <a:solidFill>
            <a:schemeClr val="tx2"/>
          </a:solidFill>
          <a:latin typeface="Arial" charset="0"/>
          <a:ea typeface="宋体" pitchFamily="2" charset="-122"/>
        </a:defRPr>
      </a:lvl6pPr>
      <a:lvl7pPr marL="914400" algn="ctr" defTabSz="4525963" rtl="0" fontAlgn="base">
        <a:spcBef>
          <a:spcPct val="0"/>
        </a:spcBef>
        <a:spcAft>
          <a:spcPct val="0"/>
        </a:spcAft>
        <a:defRPr sz="21800">
          <a:solidFill>
            <a:schemeClr val="tx2"/>
          </a:solidFill>
          <a:latin typeface="Arial" charset="0"/>
          <a:ea typeface="宋体" pitchFamily="2" charset="-122"/>
        </a:defRPr>
      </a:lvl7pPr>
      <a:lvl8pPr marL="1371600" algn="ctr" defTabSz="4525963" rtl="0" fontAlgn="base">
        <a:spcBef>
          <a:spcPct val="0"/>
        </a:spcBef>
        <a:spcAft>
          <a:spcPct val="0"/>
        </a:spcAft>
        <a:defRPr sz="21800">
          <a:solidFill>
            <a:schemeClr val="tx2"/>
          </a:solidFill>
          <a:latin typeface="Arial" charset="0"/>
          <a:ea typeface="宋体" pitchFamily="2" charset="-122"/>
        </a:defRPr>
      </a:lvl8pPr>
      <a:lvl9pPr marL="1828800" algn="ctr" defTabSz="4525963" rtl="0" fontAlgn="base">
        <a:spcBef>
          <a:spcPct val="0"/>
        </a:spcBef>
        <a:spcAft>
          <a:spcPct val="0"/>
        </a:spcAft>
        <a:defRPr sz="21800">
          <a:solidFill>
            <a:schemeClr val="tx2"/>
          </a:solidFill>
          <a:latin typeface="Arial" charset="0"/>
          <a:ea typeface="宋体" pitchFamily="2" charset="-122"/>
        </a:defRPr>
      </a:lvl9pPr>
    </p:titleStyle>
    <p:bodyStyle>
      <a:lvl1pPr marL="1697038" indent="-1697038" algn="l" defTabSz="4525963" rtl="0" eaLnBrk="0" fontAlgn="base" hangingPunct="0">
        <a:spcBef>
          <a:spcPct val="20000"/>
        </a:spcBef>
        <a:spcAft>
          <a:spcPct val="0"/>
        </a:spcAft>
        <a:buChar char="•"/>
        <a:defRPr sz="15800">
          <a:solidFill>
            <a:schemeClr val="tx1"/>
          </a:solidFill>
          <a:latin typeface="+mn-lt"/>
          <a:ea typeface="+mn-ea"/>
          <a:cs typeface="+mn-cs"/>
        </a:defRPr>
      </a:lvl1pPr>
      <a:lvl2pPr marL="3678238" indent="-1414463" algn="l" defTabSz="4525963" rtl="0" eaLnBrk="0" fontAlgn="base" hangingPunct="0">
        <a:spcBef>
          <a:spcPct val="20000"/>
        </a:spcBef>
        <a:spcAft>
          <a:spcPct val="0"/>
        </a:spcAft>
        <a:buChar char="–"/>
        <a:defRPr sz="13900">
          <a:solidFill>
            <a:schemeClr val="tx1"/>
          </a:solidFill>
          <a:latin typeface="+mn-lt"/>
          <a:ea typeface="+mn-ea"/>
        </a:defRPr>
      </a:lvl2pPr>
      <a:lvl3pPr marL="5657850" indent="-1131888" algn="l" defTabSz="4525963" rtl="0" eaLnBrk="0" fontAlgn="base" hangingPunct="0">
        <a:spcBef>
          <a:spcPct val="20000"/>
        </a:spcBef>
        <a:spcAft>
          <a:spcPct val="0"/>
        </a:spcAft>
        <a:buChar char="•"/>
        <a:defRPr sz="11900">
          <a:solidFill>
            <a:schemeClr val="tx1"/>
          </a:solidFill>
          <a:latin typeface="+mn-lt"/>
          <a:ea typeface="+mn-ea"/>
        </a:defRPr>
      </a:lvl3pPr>
      <a:lvl4pPr marL="7921625" indent="-1131888" algn="l" defTabSz="4525963" rtl="0" eaLnBrk="0" fontAlgn="base" hangingPunct="0">
        <a:spcBef>
          <a:spcPct val="20000"/>
        </a:spcBef>
        <a:spcAft>
          <a:spcPct val="0"/>
        </a:spcAft>
        <a:buChar char="–"/>
        <a:defRPr sz="9900">
          <a:solidFill>
            <a:schemeClr val="tx1"/>
          </a:solidFill>
          <a:latin typeface="+mn-lt"/>
          <a:ea typeface="+mn-ea"/>
        </a:defRPr>
      </a:lvl4pPr>
      <a:lvl5pPr marL="10183813" indent="-1131888" algn="l" defTabSz="4525963" rtl="0" eaLnBrk="0" fontAlgn="base" hangingPunct="0">
        <a:spcBef>
          <a:spcPct val="20000"/>
        </a:spcBef>
        <a:spcAft>
          <a:spcPct val="0"/>
        </a:spcAft>
        <a:buChar char="»"/>
        <a:defRPr sz="9900">
          <a:solidFill>
            <a:schemeClr val="tx1"/>
          </a:solidFill>
          <a:latin typeface="+mn-lt"/>
          <a:ea typeface="+mn-ea"/>
        </a:defRPr>
      </a:lvl5pPr>
      <a:lvl6pPr marL="10641013" indent="-1131888" algn="l" defTabSz="4525963" rtl="0" fontAlgn="base">
        <a:spcBef>
          <a:spcPct val="20000"/>
        </a:spcBef>
        <a:spcAft>
          <a:spcPct val="0"/>
        </a:spcAft>
        <a:buChar char="»"/>
        <a:defRPr sz="9900">
          <a:solidFill>
            <a:schemeClr val="tx1"/>
          </a:solidFill>
          <a:latin typeface="+mn-lt"/>
          <a:ea typeface="+mn-ea"/>
        </a:defRPr>
      </a:lvl6pPr>
      <a:lvl7pPr marL="11098213" indent="-1131888" algn="l" defTabSz="4525963" rtl="0" fontAlgn="base">
        <a:spcBef>
          <a:spcPct val="20000"/>
        </a:spcBef>
        <a:spcAft>
          <a:spcPct val="0"/>
        </a:spcAft>
        <a:buChar char="»"/>
        <a:defRPr sz="9900">
          <a:solidFill>
            <a:schemeClr val="tx1"/>
          </a:solidFill>
          <a:latin typeface="+mn-lt"/>
          <a:ea typeface="+mn-ea"/>
        </a:defRPr>
      </a:lvl7pPr>
      <a:lvl8pPr marL="11555413" indent="-1131888" algn="l" defTabSz="4525963" rtl="0" fontAlgn="base">
        <a:spcBef>
          <a:spcPct val="20000"/>
        </a:spcBef>
        <a:spcAft>
          <a:spcPct val="0"/>
        </a:spcAft>
        <a:buChar char="»"/>
        <a:defRPr sz="9900">
          <a:solidFill>
            <a:schemeClr val="tx1"/>
          </a:solidFill>
          <a:latin typeface="+mn-lt"/>
          <a:ea typeface="+mn-ea"/>
        </a:defRPr>
      </a:lvl8pPr>
      <a:lvl9pPr marL="12012613" indent="-1131888" algn="l" defTabSz="4525963" rtl="0" fontAlgn="base">
        <a:spcBef>
          <a:spcPct val="20000"/>
        </a:spcBef>
        <a:spcAft>
          <a:spcPct val="0"/>
        </a:spcAft>
        <a:buChar char="»"/>
        <a:defRPr sz="9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14475" y="1714500"/>
            <a:ext cx="27251025" cy="713422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4475" y="9988550"/>
            <a:ext cx="27251025" cy="282511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514475" y="39676388"/>
            <a:ext cx="7064375" cy="2279650"/>
          </a:xfrm>
          <a:prstGeom prst="rect">
            <a:avLst/>
          </a:prstGeom>
        </p:spPr>
        <p:txBody>
          <a:bodyPr vert="horz" lIns="91440" tIns="45720" rIns="91440" bIns="45720" rtlCol="0" anchor="ctr"/>
          <a:lstStyle>
            <a:lvl1pPr algn="l">
              <a:defRPr sz="1200">
                <a:solidFill>
                  <a:schemeClr val="tx1">
                    <a:tint val="75000"/>
                  </a:schemeClr>
                </a:solidFill>
              </a:defRPr>
            </a:lvl1pPr>
          </a:lstStyle>
          <a:p>
            <a:fld id="{6997E5F7-59CA-472F-8957-DF098BEA7A54}" type="datetimeFigureOut">
              <a:rPr lang="zh-CN" altLang="en-US" smtClean="0"/>
              <a:pPr/>
              <a:t>2011-10-24</a:t>
            </a:fld>
            <a:endParaRPr lang="zh-CN" altLang="en-US"/>
          </a:p>
        </p:txBody>
      </p:sp>
      <p:sp>
        <p:nvSpPr>
          <p:cNvPr id="5" name="页脚占位符 4"/>
          <p:cNvSpPr>
            <a:spLocks noGrp="1"/>
          </p:cNvSpPr>
          <p:nvPr>
            <p:ph type="ftr" sz="quarter" idx="3"/>
          </p:nvPr>
        </p:nvSpPr>
        <p:spPr>
          <a:xfrm>
            <a:off x="10345738" y="39676388"/>
            <a:ext cx="9588500" cy="22796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1701125" y="39676388"/>
            <a:ext cx="7064375" cy="2279650"/>
          </a:xfrm>
          <a:prstGeom prst="rect">
            <a:avLst/>
          </a:prstGeom>
        </p:spPr>
        <p:txBody>
          <a:bodyPr vert="horz" lIns="91440" tIns="45720" rIns="91440" bIns="45720" rtlCol="0" anchor="ctr"/>
          <a:lstStyle>
            <a:lvl1pPr algn="r">
              <a:defRPr sz="1200">
                <a:solidFill>
                  <a:schemeClr val="tx1">
                    <a:tint val="75000"/>
                  </a:schemeClr>
                </a:solidFill>
              </a:defRPr>
            </a:lvl1pPr>
          </a:lstStyle>
          <a:p>
            <a:fld id="{A407D363-C322-436E-A67C-D0D8113FD352}" type="slidenum">
              <a:rPr lang="zh-CN" altLang="en-US" smtClean="0"/>
              <a:pPr/>
              <a:t>‹#›</a:t>
            </a:fld>
            <a:endParaRPr lang="zh-CN" altLang="en-US"/>
          </a:p>
        </p:txBody>
      </p:sp>
    </p:spTree>
    <p:extLst>
      <p:ext uri="{BB962C8B-B14F-4D97-AF65-F5344CB8AC3E}">
        <p14:creationId xmlns="" xmlns:p14="http://schemas.microsoft.com/office/powerpoint/2010/main" val="2313672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14475" y="1714500"/>
            <a:ext cx="27251025" cy="713422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4475" y="9988550"/>
            <a:ext cx="27251025" cy="282511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514475" y="39676388"/>
            <a:ext cx="7064375" cy="2279650"/>
          </a:xfrm>
          <a:prstGeom prst="rect">
            <a:avLst/>
          </a:prstGeom>
        </p:spPr>
        <p:txBody>
          <a:bodyPr vert="horz" lIns="91440" tIns="45720" rIns="91440" bIns="45720" rtlCol="0" anchor="ctr"/>
          <a:lstStyle>
            <a:lvl1pPr algn="l">
              <a:defRPr sz="1200">
                <a:solidFill>
                  <a:schemeClr val="tx1">
                    <a:tint val="75000"/>
                  </a:schemeClr>
                </a:solidFill>
              </a:defRPr>
            </a:lvl1pPr>
          </a:lstStyle>
          <a:p>
            <a:fld id="{CCB02ECF-9B79-4BC5-BB35-4F7E4CA00847}" type="datetimeFigureOut">
              <a:rPr lang="zh-CN" altLang="en-US" smtClean="0"/>
              <a:pPr/>
              <a:t>2011-10-24</a:t>
            </a:fld>
            <a:endParaRPr lang="zh-CN" altLang="en-US"/>
          </a:p>
        </p:txBody>
      </p:sp>
      <p:sp>
        <p:nvSpPr>
          <p:cNvPr id="5" name="页脚占位符 4"/>
          <p:cNvSpPr>
            <a:spLocks noGrp="1"/>
          </p:cNvSpPr>
          <p:nvPr>
            <p:ph type="ftr" sz="quarter" idx="3"/>
          </p:nvPr>
        </p:nvSpPr>
        <p:spPr>
          <a:xfrm>
            <a:off x="10345738" y="39676388"/>
            <a:ext cx="9588500" cy="22796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1701125" y="39676388"/>
            <a:ext cx="7064375" cy="2279650"/>
          </a:xfrm>
          <a:prstGeom prst="rect">
            <a:avLst/>
          </a:prstGeom>
        </p:spPr>
        <p:txBody>
          <a:bodyPr vert="horz" lIns="91440" tIns="45720" rIns="91440" bIns="45720" rtlCol="0" anchor="ctr"/>
          <a:lstStyle>
            <a:lvl1pPr algn="r">
              <a:defRPr sz="1200">
                <a:solidFill>
                  <a:schemeClr val="tx1">
                    <a:tint val="75000"/>
                  </a:schemeClr>
                </a:solidFill>
              </a:defRPr>
            </a:lvl1pPr>
          </a:lstStyle>
          <a:p>
            <a:fld id="{F0A3B5B9-E38E-4915-8318-2591CCB6A93B}" type="slidenum">
              <a:rPr lang="zh-CN" altLang="en-US" smtClean="0"/>
              <a:pPr/>
              <a:t>‹#›</a:t>
            </a:fld>
            <a:endParaRPr lang="zh-CN" altLang="en-US"/>
          </a:p>
        </p:txBody>
      </p:sp>
    </p:spTree>
    <p:extLst>
      <p:ext uri="{BB962C8B-B14F-4D97-AF65-F5344CB8AC3E}">
        <p14:creationId xmlns="" xmlns:p14="http://schemas.microsoft.com/office/powerpoint/2010/main" val="2631404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image" Target="../media/image11.png"/><Relationship Id="rId5" Type="http://schemas.openxmlformats.org/officeDocument/2006/relationships/image" Target="../media/image5.w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组合 1"/>
          <p:cNvGrpSpPr>
            <a:grpSpLocks/>
          </p:cNvGrpSpPr>
          <p:nvPr/>
        </p:nvGrpSpPr>
        <p:grpSpPr bwMode="auto">
          <a:xfrm>
            <a:off x="1049338" y="2651125"/>
            <a:ext cx="28365450" cy="13825538"/>
            <a:chOff x="1242443" y="3186238"/>
            <a:chExt cx="28364220" cy="16633848"/>
          </a:xfrm>
        </p:grpSpPr>
        <p:sp>
          <p:nvSpPr>
            <p:cNvPr id="14359" name="圆角矩形 43"/>
            <p:cNvSpPr>
              <a:spLocks noChangeArrowheads="1"/>
            </p:cNvSpPr>
            <p:nvPr/>
          </p:nvSpPr>
          <p:spPr bwMode="auto">
            <a:xfrm>
              <a:off x="1242443" y="3186238"/>
              <a:ext cx="28364220" cy="16633848"/>
            </a:xfrm>
            <a:prstGeom prst="roundRect">
              <a:avLst>
                <a:gd name="adj" fmla="val 4875"/>
              </a:avLst>
            </a:prstGeom>
            <a:solidFill>
              <a:srgbClr val="CCECFF">
                <a:alpha val="70195"/>
              </a:srgbClr>
            </a:solidFill>
            <a:ln w="9525">
              <a:noFill/>
              <a:round/>
              <a:headEnd/>
              <a:tailEnd/>
            </a:ln>
          </p:spPr>
          <p:txBody>
            <a:bodyPr/>
            <a:lstStyle/>
            <a:p>
              <a:pPr defTabSz="4525963"/>
              <a:r>
                <a:rPr lang="zh-CN" altLang="en-US" sz="4400" b="1">
                  <a:solidFill>
                    <a:srgbClr val="E23271"/>
                  </a:solidFill>
                  <a:latin typeface="Times New Roman" pitchFamily="18" charset="0"/>
                  <a:cs typeface="Times New Roman" pitchFamily="18" charset="0"/>
                </a:rPr>
                <a:t>  </a:t>
              </a:r>
              <a:endParaRPr lang="zh-CN" altLang="en-US" sz="4400">
                <a:latin typeface="Times New Roman" pitchFamily="18" charset="0"/>
                <a:cs typeface="Times New Roman" pitchFamily="18" charset="0"/>
              </a:endParaRPr>
            </a:p>
            <a:p>
              <a:pPr defTabSz="4525963"/>
              <a:endParaRPr lang="zh-CN" altLang="en-US">
                <a:latin typeface="Times New Roman" pitchFamily="18" charset="0"/>
                <a:cs typeface="Times New Roman" pitchFamily="18" charset="0"/>
              </a:endParaRPr>
            </a:p>
          </p:txBody>
        </p:sp>
        <p:sp>
          <p:nvSpPr>
            <p:cNvPr id="7" name="TextBox 6"/>
            <p:cNvSpPr txBox="1"/>
            <p:nvPr/>
          </p:nvSpPr>
          <p:spPr>
            <a:xfrm>
              <a:off x="13319619" y="5470551"/>
              <a:ext cx="15625084" cy="748705"/>
            </a:xfrm>
            <a:prstGeom prst="rect">
              <a:avLst/>
            </a:prstGeom>
            <a:noFill/>
          </p:spPr>
          <p:txBody>
            <a:bodyPr>
              <a:spAutoFit/>
            </a:bodyPr>
            <a:lstStyle/>
            <a:p>
              <a:pPr algn="just">
                <a:defRPr/>
              </a:pPr>
              <a:endParaRPr lang="zh-CN" altLang="en-US" sz="4000" dirty="0">
                <a:latin typeface="+mn-ea"/>
                <a:ea typeface="+mn-ea"/>
              </a:endParaRPr>
            </a:p>
          </p:txBody>
        </p:sp>
      </p:grpSp>
      <p:sp>
        <p:nvSpPr>
          <p:cNvPr id="14338" name="圆角矩形 43"/>
          <p:cNvSpPr>
            <a:spLocks noChangeArrowheads="1"/>
          </p:cNvSpPr>
          <p:nvPr/>
        </p:nvSpPr>
        <p:spPr bwMode="auto">
          <a:xfrm>
            <a:off x="954088" y="17083782"/>
            <a:ext cx="13970000" cy="25275481"/>
          </a:xfrm>
          <a:prstGeom prst="roundRect">
            <a:avLst>
              <a:gd name="adj" fmla="val 3014"/>
            </a:avLst>
          </a:prstGeom>
          <a:solidFill>
            <a:srgbClr val="CCECFF">
              <a:alpha val="70195"/>
            </a:srgbClr>
          </a:solidFill>
          <a:ln w="9525">
            <a:noFill/>
            <a:round/>
            <a:headEnd/>
            <a:tailEnd/>
          </a:ln>
        </p:spPr>
        <p:txBody>
          <a:bodyPr/>
          <a:lstStyle/>
          <a:p>
            <a:pPr defTabSz="4525963">
              <a:lnSpc>
                <a:spcPct val="150000"/>
              </a:lnSpc>
            </a:pPr>
            <a:r>
              <a:rPr lang="zh-CN" altLang="en-US" sz="4400" dirty="0">
                <a:latin typeface="华文楷体" pitchFamily="2" charset="-122"/>
                <a:ea typeface="华文楷体" pitchFamily="2" charset="-122"/>
              </a:rPr>
              <a:t>遥感所邬伦教授与方裕教授课题组：面向我国地理空间信息产业发展的重大需求，结合信息技术的前沿成果，开展海量空间信息可视化、网格</a:t>
            </a:r>
            <a:r>
              <a:rPr lang="en-US" altLang="zh-CN" sz="4400" dirty="0">
                <a:latin typeface="华文楷体" pitchFamily="2" charset="-122"/>
                <a:ea typeface="华文楷体" pitchFamily="2" charset="-122"/>
              </a:rPr>
              <a:t>GIS</a:t>
            </a:r>
            <a:r>
              <a:rPr lang="zh-CN" altLang="en-US" sz="4400" dirty="0">
                <a:latin typeface="华文楷体" pitchFamily="2" charset="-122"/>
                <a:ea typeface="华文楷体" pitchFamily="2" charset="-122"/>
              </a:rPr>
              <a:t>等新型空间信息软件技术研究。代表性成果有三维可视化平台</a:t>
            </a:r>
            <a:r>
              <a:rPr lang="en-US" altLang="zh-CN" sz="4400" dirty="0">
                <a:latin typeface="华文楷体" pitchFamily="2" charset="-122"/>
                <a:ea typeface="华文楷体" pitchFamily="2" charset="-122"/>
              </a:rPr>
              <a:t>China Star</a:t>
            </a:r>
            <a:r>
              <a:rPr lang="zh-CN" altLang="en-US" sz="4400" dirty="0">
                <a:latin typeface="华文楷体" pitchFamily="2" charset="-122"/>
                <a:ea typeface="华文楷体" pitchFamily="2" charset="-122"/>
              </a:rPr>
              <a:t>与网格</a:t>
            </a:r>
            <a:r>
              <a:rPr lang="en-US" altLang="zh-CN" sz="4400" dirty="0">
                <a:latin typeface="华文楷体" pitchFamily="2" charset="-122"/>
                <a:ea typeface="华文楷体" pitchFamily="2" charset="-122"/>
              </a:rPr>
              <a:t>GIS</a:t>
            </a:r>
            <a:r>
              <a:rPr lang="zh-CN" altLang="en-US" sz="4400" dirty="0">
                <a:latin typeface="华文楷体" pitchFamily="2" charset="-122"/>
                <a:ea typeface="华文楷体" pitchFamily="2" charset="-122"/>
              </a:rPr>
              <a:t>系统</a:t>
            </a:r>
            <a:r>
              <a:rPr lang="en-US" altLang="zh-CN" sz="4400" dirty="0">
                <a:latin typeface="华文楷体" pitchFamily="2" charset="-122"/>
                <a:ea typeface="华文楷体" pitchFamily="2" charset="-122"/>
              </a:rPr>
              <a:t>Nebula</a:t>
            </a:r>
            <a:r>
              <a:rPr lang="zh-CN" altLang="en-US" sz="4400" dirty="0">
                <a:latin typeface="华文楷体" pitchFamily="2" charset="-122"/>
                <a:ea typeface="华文楷体" pitchFamily="2" charset="-122"/>
              </a:rPr>
              <a:t>。</a:t>
            </a:r>
          </a:p>
          <a:p>
            <a:pPr defTabSz="4525963">
              <a:lnSpc>
                <a:spcPct val="150000"/>
              </a:lnSpc>
            </a:pPr>
            <a:endParaRPr lang="zh-CN" altLang="en-US" sz="4400" dirty="0">
              <a:latin typeface="华文楷体" pitchFamily="2" charset="-122"/>
              <a:ea typeface="华文楷体" pitchFamily="2" charset="-122"/>
            </a:endParaRPr>
          </a:p>
          <a:p>
            <a:pPr defTabSz="4525963">
              <a:lnSpc>
                <a:spcPct val="150000"/>
              </a:lnSpc>
              <a:buFontTx/>
              <a:buChar char="•"/>
            </a:pPr>
            <a:r>
              <a:rPr lang="zh-CN" altLang="en-US" sz="4400" dirty="0">
                <a:latin typeface="华文楷体" pitchFamily="2" charset="-122"/>
                <a:ea typeface="华文楷体" pitchFamily="2" charset="-122"/>
              </a:rPr>
              <a:t>中国之星（</a:t>
            </a:r>
            <a:r>
              <a:rPr lang="en-US" altLang="zh-CN" sz="4400" dirty="0">
                <a:latin typeface="华文楷体" pitchFamily="2" charset="-122"/>
                <a:ea typeface="华文楷体" pitchFamily="2" charset="-122"/>
              </a:rPr>
              <a:t>China Star</a:t>
            </a:r>
            <a:r>
              <a:rPr lang="zh-CN" altLang="en-US" sz="4400" dirty="0">
                <a:latin typeface="华文楷体" pitchFamily="2" charset="-122"/>
                <a:ea typeface="华文楷体" pitchFamily="2" charset="-122"/>
              </a:rPr>
              <a:t>）是以统一的空间数据框架为基础，集成</a:t>
            </a:r>
            <a:r>
              <a:rPr lang="en-US" altLang="zh-CN" sz="4400" dirty="0">
                <a:latin typeface="华文楷体" pitchFamily="2" charset="-122"/>
                <a:ea typeface="华文楷体" pitchFamily="2" charset="-122"/>
              </a:rPr>
              <a:t>TB</a:t>
            </a:r>
            <a:r>
              <a:rPr lang="zh-CN" altLang="en-US" sz="4400" dirty="0">
                <a:latin typeface="华文楷体" pitchFamily="2" charset="-122"/>
                <a:ea typeface="华文楷体" pitchFamily="2" charset="-122"/>
              </a:rPr>
              <a:t>级海量多源空间信息管理、秒级快速检索、多尺度三维虚拟可视化等关键技术，以国产卫星遥感数据为基础集成相关空间信息的大型多源空间信息集成共享和应用可视化平台，可为“数字中国”和“数字城市”建设提供有力的支撑。具有如下技术和功能特点：</a:t>
            </a:r>
            <a:r>
              <a:rPr lang="en-US" altLang="zh-CN" sz="4400" dirty="0">
                <a:latin typeface="华文楷体" pitchFamily="2" charset="-122"/>
                <a:ea typeface="华文楷体" pitchFamily="2" charset="-122"/>
              </a:rPr>
              <a:t>1) </a:t>
            </a:r>
            <a:r>
              <a:rPr lang="zh-CN" altLang="en-US" sz="4400" dirty="0">
                <a:latin typeface="华文楷体" pitchFamily="2" charset="-122"/>
                <a:ea typeface="华文楷体" pitchFamily="2" charset="-122"/>
              </a:rPr>
              <a:t>基于球面坐标系的三维</a:t>
            </a:r>
            <a:r>
              <a:rPr lang="en-US" altLang="zh-CN" sz="4400" dirty="0">
                <a:latin typeface="华文楷体" pitchFamily="2" charset="-122"/>
                <a:ea typeface="华文楷体" pitchFamily="2" charset="-122"/>
              </a:rPr>
              <a:t>GIS</a:t>
            </a:r>
            <a:r>
              <a:rPr lang="zh-CN" altLang="en-US" sz="4400" dirty="0">
                <a:latin typeface="华文楷体" pitchFamily="2" charset="-122"/>
                <a:ea typeface="华文楷体" pitchFamily="2" charset="-122"/>
              </a:rPr>
              <a:t>组件；</a:t>
            </a:r>
            <a:r>
              <a:rPr lang="en-US" altLang="zh-CN" sz="4400" dirty="0">
                <a:latin typeface="华文楷体" pitchFamily="2" charset="-122"/>
                <a:ea typeface="华文楷体" pitchFamily="2" charset="-122"/>
              </a:rPr>
              <a:t>2) </a:t>
            </a:r>
            <a:r>
              <a:rPr lang="zh-CN" altLang="en-US" sz="4400" dirty="0">
                <a:latin typeface="华文楷体" pitchFamily="2" charset="-122"/>
                <a:ea typeface="华文楷体" pitchFamily="2" charset="-122"/>
              </a:rPr>
              <a:t>基于金字塔结构的空间数据快速索引；</a:t>
            </a:r>
            <a:r>
              <a:rPr lang="en-US" altLang="zh-CN" sz="4400" dirty="0">
                <a:latin typeface="华文楷体" pitchFamily="2" charset="-122"/>
                <a:ea typeface="华文楷体" pitchFamily="2" charset="-122"/>
              </a:rPr>
              <a:t>3) </a:t>
            </a:r>
            <a:r>
              <a:rPr lang="zh-CN" altLang="en-US" sz="4400" dirty="0">
                <a:latin typeface="华文楷体" pitchFamily="2" charset="-122"/>
                <a:ea typeface="华文楷体" pitchFamily="2" charset="-122"/>
              </a:rPr>
              <a:t>多源多分辨率海量空间数据快速三维可视化；</a:t>
            </a:r>
            <a:r>
              <a:rPr lang="en-US" altLang="zh-CN" sz="4400" dirty="0">
                <a:latin typeface="华文楷体" pitchFamily="2" charset="-122"/>
                <a:ea typeface="华文楷体" pitchFamily="2" charset="-122"/>
              </a:rPr>
              <a:t>4) </a:t>
            </a:r>
            <a:r>
              <a:rPr lang="zh-CN" altLang="en-US" sz="4400" dirty="0">
                <a:latin typeface="华文楷体" pitchFamily="2" charset="-122"/>
                <a:ea typeface="华文楷体" pitchFamily="2" charset="-122"/>
              </a:rPr>
              <a:t>大文件数据的索引和访问；</a:t>
            </a:r>
            <a:r>
              <a:rPr lang="en-US" altLang="zh-CN" sz="4400" dirty="0">
                <a:latin typeface="华文楷体" pitchFamily="2" charset="-122"/>
                <a:ea typeface="华文楷体" pitchFamily="2" charset="-122"/>
              </a:rPr>
              <a:t>5) </a:t>
            </a:r>
            <a:r>
              <a:rPr lang="zh-CN" altLang="en-US" sz="4400" dirty="0">
                <a:latin typeface="华文楷体" pitchFamily="2" charset="-122"/>
                <a:ea typeface="华文楷体" pitchFamily="2" charset="-122"/>
              </a:rPr>
              <a:t>三维模型的快速可视化。</a:t>
            </a:r>
          </a:p>
          <a:p>
            <a:pPr defTabSz="4525963">
              <a:lnSpc>
                <a:spcPct val="150000"/>
              </a:lnSpc>
              <a:buFontTx/>
              <a:buChar char="•"/>
            </a:pPr>
            <a:endParaRPr lang="zh-CN" altLang="en-US" sz="4400" dirty="0">
              <a:latin typeface="华文楷体" pitchFamily="2" charset="-122"/>
              <a:ea typeface="华文楷体" pitchFamily="2" charset="-122"/>
            </a:endParaRPr>
          </a:p>
          <a:p>
            <a:pPr defTabSz="4525963">
              <a:lnSpc>
                <a:spcPct val="150000"/>
              </a:lnSpc>
              <a:buFontTx/>
              <a:buChar char="•"/>
            </a:pPr>
            <a:r>
              <a:rPr lang="zh-CN" altLang="en-US" sz="4400" dirty="0">
                <a:latin typeface="华文楷体" pitchFamily="2" charset="-122"/>
                <a:ea typeface="华文楷体" pitchFamily="2" charset="-122"/>
              </a:rPr>
              <a:t>星云系统（</a:t>
            </a:r>
            <a:r>
              <a:rPr lang="en-US" altLang="zh-CN" sz="4400" dirty="0">
                <a:latin typeface="华文楷体" pitchFamily="2" charset="-122"/>
                <a:ea typeface="华文楷体" pitchFamily="2" charset="-122"/>
              </a:rPr>
              <a:t>Nebula</a:t>
            </a:r>
            <a:r>
              <a:rPr lang="zh-CN" altLang="en-US" sz="4400" dirty="0">
                <a:latin typeface="华文楷体" pitchFamily="2" charset="-122"/>
                <a:ea typeface="华文楷体" pitchFamily="2" charset="-122"/>
              </a:rPr>
              <a:t>）是以网格协同计算技术为支撑的新型空间信息软件平台。</a:t>
            </a:r>
            <a:r>
              <a:rPr lang="en-US" altLang="zh-CN" sz="4400" dirty="0">
                <a:latin typeface="华文楷体" pitchFamily="2" charset="-122"/>
                <a:ea typeface="华文楷体" pitchFamily="2" charset="-122"/>
              </a:rPr>
              <a:t>Nebula</a:t>
            </a:r>
            <a:r>
              <a:rPr lang="zh-CN" altLang="en-US" sz="4400" dirty="0">
                <a:latin typeface="华文楷体" pitchFamily="2" charset="-122"/>
                <a:ea typeface="华文楷体" pitchFamily="2" charset="-122"/>
              </a:rPr>
              <a:t>支持分布式海量空间信息的快速分析与处理、大规模用户并发访问、多源多尺度空间数据集成应用等。目前成果已应用于“中国地质调查信息网格”和“黑龙江省市两级网格地理信息公共服务平台”，为国内</a:t>
            </a:r>
            <a:r>
              <a:rPr lang="en-US" altLang="zh-CN" sz="4400" dirty="0">
                <a:latin typeface="华文楷体" pitchFamily="2" charset="-122"/>
                <a:ea typeface="华文楷体" pitchFamily="2" charset="-122"/>
              </a:rPr>
              <a:t>GIS</a:t>
            </a:r>
            <a:r>
              <a:rPr lang="zh-CN" altLang="en-US" sz="4400" dirty="0">
                <a:latin typeface="华文楷体" pitchFamily="2" charset="-122"/>
                <a:ea typeface="华文楷体" pitchFamily="2" charset="-122"/>
              </a:rPr>
              <a:t>软件的进步和创新提供了技术支撑，促进了国内</a:t>
            </a:r>
            <a:r>
              <a:rPr lang="en-US" altLang="zh-CN" sz="4400" dirty="0">
                <a:latin typeface="华文楷体" pitchFamily="2" charset="-122"/>
                <a:ea typeface="华文楷体" pitchFamily="2" charset="-122"/>
              </a:rPr>
              <a:t>GIS</a:t>
            </a:r>
            <a:r>
              <a:rPr lang="zh-CN" altLang="en-US" sz="4400" dirty="0">
                <a:latin typeface="华文楷体" pitchFamily="2" charset="-122"/>
                <a:ea typeface="华文楷体" pitchFamily="2" charset="-122"/>
              </a:rPr>
              <a:t>软件产业发展，将推动社会对</a:t>
            </a:r>
            <a:r>
              <a:rPr lang="en-US" altLang="zh-CN" sz="4400" dirty="0">
                <a:latin typeface="华文楷体" pitchFamily="2" charset="-122"/>
                <a:ea typeface="华文楷体" pitchFamily="2" charset="-122"/>
              </a:rPr>
              <a:t>GIS</a:t>
            </a:r>
            <a:r>
              <a:rPr lang="zh-CN" altLang="en-US" sz="4400" dirty="0">
                <a:latin typeface="华文楷体" pitchFamily="2" charset="-122"/>
                <a:ea typeface="华文楷体" pitchFamily="2" charset="-122"/>
              </a:rPr>
              <a:t>更广泛的需求，产生更大的经济效益。 </a:t>
            </a:r>
          </a:p>
        </p:txBody>
      </p:sp>
      <p:sp>
        <p:nvSpPr>
          <p:cNvPr id="14339" name="圆角矩形 43"/>
          <p:cNvSpPr>
            <a:spLocks noChangeArrowheads="1"/>
          </p:cNvSpPr>
          <p:nvPr/>
        </p:nvSpPr>
        <p:spPr bwMode="auto">
          <a:xfrm>
            <a:off x="15716250" y="17443450"/>
            <a:ext cx="13695363" cy="24915813"/>
          </a:xfrm>
          <a:prstGeom prst="roundRect">
            <a:avLst>
              <a:gd name="adj" fmla="val 4875"/>
            </a:avLst>
          </a:prstGeom>
          <a:solidFill>
            <a:srgbClr val="CCECFF">
              <a:alpha val="70195"/>
            </a:srgbClr>
          </a:solidFill>
          <a:ln w="9525">
            <a:noFill/>
            <a:round/>
            <a:headEnd/>
            <a:tailEnd/>
          </a:ln>
        </p:spPr>
        <p:txBody>
          <a:bodyPr/>
          <a:lstStyle/>
          <a:p>
            <a:pPr defTabSz="4525963"/>
            <a:r>
              <a:rPr lang="zh-CN" altLang="en-US" sz="4400" b="1">
                <a:solidFill>
                  <a:srgbClr val="E23271"/>
                </a:solidFill>
                <a:latin typeface="Times New Roman" pitchFamily="18" charset="0"/>
                <a:cs typeface="Times New Roman" pitchFamily="18" charset="0"/>
              </a:rPr>
              <a:t>  </a:t>
            </a:r>
            <a:endParaRPr lang="zh-CN" altLang="en-US" sz="4400">
              <a:latin typeface="Times New Roman" pitchFamily="18" charset="0"/>
              <a:cs typeface="Times New Roman" pitchFamily="18" charset="0"/>
            </a:endParaRPr>
          </a:p>
          <a:p>
            <a:pPr defTabSz="4525963"/>
            <a:endParaRPr lang="zh-CN" altLang="en-US">
              <a:latin typeface="Times New Roman" pitchFamily="18" charset="0"/>
              <a:cs typeface="Times New Roman" pitchFamily="18" charset="0"/>
            </a:endParaRPr>
          </a:p>
        </p:txBody>
      </p:sp>
      <p:sp>
        <p:nvSpPr>
          <p:cNvPr id="14340" name="TextBox 18"/>
          <p:cNvSpPr txBox="1">
            <a:spLocks noChangeArrowheads="1"/>
          </p:cNvSpPr>
          <p:nvPr/>
        </p:nvSpPr>
        <p:spPr bwMode="auto">
          <a:xfrm>
            <a:off x="23261638" y="21539200"/>
            <a:ext cx="184150" cy="646113"/>
          </a:xfrm>
          <a:prstGeom prst="rect">
            <a:avLst/>
          </a:prstGeom>
          <a:noFill/>
          <a:ln w="9525">
            <a:noFill/>
            <a:miter lim="800000"/>
            <a:headEnd/>
            <a:tailEnd/>
          </a:ln>
        </p:spPr>
        <p:txBody>
          <a:bodyPr wrap="none">
            <a:spAutoFit/>
          </a:bodyPr>
          <a:lstStyle/>
          <a:p>
            <a:pPr algn="ctr"/>
            <a:endParaRPr lang="en-US" altLang="zh-CN" sz="3600" b="1">
              <a:solidFill>
                <a:srgbClr val="000000"/>
              </a:solidFill>
              <a:latin typeface="微软雅黑" pitchFamily="34" charset="-122"/>
              <a:ea typeface="微软雅黑" pitchFamily="34" charset="-122"/>
            </a:endParaRPr>
          </a:p>
        </p:txBody>
      </p:sp>
      <p:sp>
        <p:nvSpPr>
          <p:cNvPr id="14341" name="矩形 4"/>
          <p:cNvSpPr>
            <a:spLocks noChangeArrowheads="1"/>
          </p:cNvSpPr>
          <p:nvPr/>
        </p:nvSpPr>
        <p:spPr bwMode="auto">
          <a:xfrm>
            <a:off x="12087225" y="3617913"/>
            <a:ext cx="16302038" cy="12280285"/>
          </a:xfrm>
          <a:prstGeom prst="rect">
            <a:avLst/>
          </a:prstGeom>
          <a:noFill/>
          <a:ln w="9525">
            <a:noFill/>
            <a:miter lim="800000"/>
            <a:headEnd/>
            <a:tailEnd/>
          </a:ln>
        </p:spPr>
        <p:txBody>
          <a:bodyPr>
            <a:spAutoFit/>
          </a:bodyPr>
          <a:lstStyle/>
          <a:p>
            <a:pPr>
              <a:lnSpc>
                <a:spcPct val="150000"/>
              </a:lnSpc>
            </a:pPr>
            <a:r>
              <a:rPr lang="zh-CN" altLang="en-US" sz="4400" dirty="0">
                <a:latin typeface="华文楷体" pitchFamily="2" charset="-122"/>
                <a:ea typeface="华文楷体" pitchFamily="2" charset="-122"/>
              </a:rPr>
              <a:t>遥感所秦其明教授课题组：针对</a:t>
            </a:r>
            <a:r>
              <a:rPr lang="zh-CN" altLang="zh-CN" sz="4400" dirty="0">
                <a:latin typeface="华文楷体" pitchFamily="2" charset="-122"/>
                <a:ea typeface="华文楷体" pitchFamily="2" charset="-122"/>
              </a:rPr>
              <a:t>田间干旱监测与旱灾防御的</a:t>
            </a:r>
            <a:r>
              <a:rPr lang="zh-CN" altLang="en-US" sz="4400" dirty="0">
                <a:latin typeface="华文楷体" pitchFamily="2" charset="-122"/>
                <a:ea typeface="华文楷体" pitchFamily="2" charset="-122"/>
              </a:rPr>
              <a:t>需要，从</a:t>
            </a:r>
            <a:r>
              <a:rPr lang="zh-CN" altLang="zh-CN" sz="4400" dirty="0">
                <a:latin typeface="华文楷体" pitchFamily="2" charset="-122"/>
                <a:ea typeface="华文楷体" pitchFamily="2" charset="-122"/>
              </a:rPr>
              <a:t>农田干旱与遥感监测的机理</a:t>
            </a:r>
            <a:r>
              <a:rPr lang="zh-CN" altLang="en-US" sz="4400" dirty="0">
                <a:latin typeface="华文楷体" pitchFamily="2" charset="-122"/>
                <a:ea typeface="华文楷体" pitchFamily="2" charset="-122"/>
              </a:rPr>
              <a:t>入手</a:t>
            </a:r>
            <a:r>
              <a:rPr lang="zh-CN" altLang="zh-CN" sz="4400" dirty="0">
                <a:latin typeface="华文楷体" pitchFamily="2" charset="-122"/>
                <a:ea typeface="华文楷体" pitchFamily="2" charset="-122"/>
              </a:rPr>
              <a:t>，</a:t>
            </a:r>
            <a:r>
              <a:rPr lang="zh-CN" altLang="en-US" sz="4400" dirty="0">
                <a:latin typeface="华文楷体" pitchFamily="2" charset="-122"/>
                <a:ea typeface="华文楷体" pitchFamily="2" charset="-122"/>
              </a:rPr>
              <a:t>结合野外观测与实验</a:t>
            </a:r>
            <a:r>
              <a:rPr lang="zh-CN" altLang="zh-CN" sz="4400" dirty="0">
                <a:latin typeface="华文楷体" pitchFamily="2" charset="-122"/>
                <a:ea typeface="华文楷体" pitchFamily="2" charset="-122"/>
              </a:rPr>
              <a:t>，建立了基于多维光谱特征空间的农田干旱监测模型（</a:t>
            </a:r>
            <a:r>
              <a:rPr lang="en-US" altLang="zh-CN" sz="4400" dirty="0">
                <a:latin typeface="华文楷体" pitchFamily="2" charset="-122"/>
                <a:ea typeface="华文楷体" pitchFamily="2" charset="-122"/>
              </a:rPr>
              <a:t>PDI</a:t>
            </a:r>
            <a:r>
              <a:rPr lang="zh-CN" altLang="zh-CN" sz="4400" dirty="0">
                <a:latin typeface="华文楷体" pitchFamily="2" charset="-122"/>
                <a:ea typeface="华文楷体" pitchFamily="2" charset="-122"/>
              </a:rPr>
              <a:t>、</a:t>
            </a:r>
            <a:r>
              <a:rPr lang="en-US" altLang="zh-CN" sz="4400" dirty="0">
                <a:latin typeface="华文楷体" pitchFamily="2" charset="-122"/>
                <a:ea typeface="华文楷体" pitchFamily="2" charset="-122"/>
              </a:rPr>
              <a:t>MPDI</a:t>
            </a:r>
            <a:r>
              <a:rPr lang="zh-CN" altLang="zh-CN" sz="4400" dirty="0">
                <a:latin typeface="华文楷体" pitchFamily="2" charset="-122"/>
                <a:ea typeface="华文楷体" pitchFamily="2" charset="-122"/>
              </a:rPr>
              <a:t>、</a:t>
            </a:r>
            <a:r>
              <a:rPr lang="en-US" altLang="zh-CN" sz="4400" dirty="0">
                <a:latin typeface="华文楷体" pitchFamily="2" charset="-122"/>
                <a:ea typeface="华文楷体" pitchFamily="2" charset="-122"/>
              </a:rPr>
              <a:t>SPSI</a:t>
            </a:r>
            <a:r>
              <a:rPr lang="zh-CN" altLang="zh-CN" sz="4400" dirty="0">
                <a:latin typeface="华文楷体" pitchFamily="2" charset="-122"/>
                <a:ea typeface="华文楷体" pitchFamily="2" charset="-122"/>
              </a:rPr>
              <a:t>等），</a:t>
            </a:r>
            <a:r>
              <a:rPr lang="zh-CN" altLang="en-US" sz="4400" dirty="0">
                <a:latin typeface="华文楷体" pitchFamily="2" charset="-122"/>
                <a:ea typeface="华文楷体" pitchFamily="2" charset="-122"/>
              </a:rPr>
              <a:t>并提出了</a:t>
            </a:r>
            <a:r>
              <a:rPr lang="zh-CN" altLang="zh-CN" sz="4400" dirty="0">
                <a:latin typeface="华文楷体" pitchFamily="2" charset="-122"/>
                <a:ea typeface="华文楷体" pitchFamily="2" charset="-122"/>
              </a:rPr>
              <a:t>适用于作物不同生长季节的一体化干旱监测方法</a:t>
            </a:r>
            <a:r>
              <a:rPr lang="zh-CN" altLang="en-US" sz="4400" dirty="0">
                <a:latin typeface="华文楷体" pitchFamily="2" charset="-122"/>
                <a:ea typeface="华文楷体" pitchFamily="2" charset="-122"/>
              </a:rPr>
              <a:t>，</a:t>
            </a:r>
            <a:r>
              <a:rPr lang="zh-CN" altLang="zh-CN" sz="4400" dirty="0">
                <a:latin typeface="华文楷体" pitchFamily="2" charset="-122"/>
                <a:ea typeface="华文楷体" pitchFamily="2" charset="-122"/>
              </a:rPr>
              <a:t>开发了干旱灾害监测系统</a:t>
            </a:r>
            <a:r>
              <a:rPr lang="zh-CN" altLang="en-US" sz="4400" dirty="0">
                <a:latin typeface="华文楷体" pitchFamily="2" charset="-122"/>
                <a:ea typeface="华文楷体" pitchFamily="2" charset="-122"/>
              </a:rPr>
              <a:t>，并在宁夏等地气象部门得到较好的应用效果。上述研究成果分别</a:t>
            </a:r>
            <a:r>
              <a:rPr lang="zh-CN" altLang="zh-CN" sz="4400" dirty="0">
                <a:latin typeface="华文楷体" pitchFamily="2" charset="-122"/>
                <a:ea typeface="华文楷体" pitchFamily="2" charset="-122"/>
              </a:rPr>
              <a:t>申请了</a:t>
            </a:r>
            <a:r>
              <a:rPr lang="en-US" altLang="zh-CN" sz="4400" dirty="0">
                <a:latin typeface="华文楷体" pitchFamily="2" charset="-122"/>
                <a:ea typeface="华文楷体" pitchFamily="2" charset="-122"/>
              </a:rPr>
              <a:t>“</a:t>
            </a:r>
            <a:r>
              <a:rPr lang="zh-CN" altLang="zh-CN" sz="4400" dirty="0">
                <a:latin typeface="华文楷体" pitchFamily="2" charset="-122"/>
                <a:ea typeface="华文楷体" pitchFamily="2" charset="-122"/>
              </a:rPr>
              <a:t>一种针式粗糙度仪</a:t>
            </a:r>
            <a:r>
              <a:rPr lang="en-US" altLang="zh-CN" sz="4400" dirty="0">
                <a:latin typeface="华文楷体" pitchFamily="2" charset="-122"/>
                <a:ea typeface="华文楷体" pitchFamily="2" charset="-122"/>
              </a:rPr>
              <a:t>”</a:t>
            </a:r>
            <a:r>
              <a:rPr lang="zh-CN" altLang="zh-CN" sz="4400" dirty="0">
                <a:latin typeface="华文楷体" pitchFamily="2" charset="-122"/>
                <a:ea typeface="华文楷体" pitchFamily="2" charset="-122"/>
              </a:rPr>
              <a:t>、</a:t>
            </a:r>
            <a:r>
              <a:rPr lang="en-US" altLang="zh-CN" sz="4400" dirty="0">
                <a:latin typeface="华文楷体" pitchFamily="2" charset="-122"/>
                <a:ea typeface="华文楷体" pitchFamily="2" charset="-122"/>
              </a:rPr>
              <a:t>“</a:t>
            </a:r>
            <a:r>
              <a:rPr lang="zh-CN" altLang="zh-CN" sz="4400" dirty="0">
                <a:latin typeface="华文楷体" pitchFamily="2" charset="-122"/>
                <a:ea typeface="华文楷体" pitchFamily="2" charset="-122"/>
              </a:rPr>
              <a:t>一种农田干旱监测方法</a:t>
            </a:r>
            <a:r>
              <a:rPr lang="en-US" altLang="zh-CN" sz="4400" dirty="0">
                <a:latin typeface="华文楷体" pitchFamily="2" charset="-122"/>
                <a:ea typeface="华文楷体" pitchFamily="2" charset="-122"/>
              </a:rPr>
              <a:t>”</a:t>
            </a:r>
            <a:r>
              <a:rPr lang="zh-CN" altLang="zh-CN" sz="4400" dirty="0">
                <a:latin typeface="华文楷体" pitchFamily="2" charset="-122"/>
                <a:ea typeface="华文楷体" pitchFamily="2" charset="-122"/>
              </a:rPr>
              <a:t>、</a:t>
            </a:r>
            <a:r>
              <a:rPr lang="en-US" altLang="zh-CN" sz="4400" dirty="0">
                <a:latin typeface="华文楷体" pitchFamily="2" charset="-122"/>
                <a:ea typeface="华文楷体" pitchFamily="2" charset="-122"/>
              </a:rPr>
              <a:t>“</a:t>
            </a:r>
            <a:r>
              <a:rPr lang="zh-CN" altLang="zh-CN" sz="4400" dirty="0">
                <a:latin typeface="华文楷体" pitchFamily="2" charset="-122"/>
                <a:ea typeface="华文楷体" pitchFamily="2" charset="-122"/>
              </a:rPr>
              <a:t>一种土壤水分监测的数据同化方法</a:t>
            </a:r>
            <a:r>
              <a:rPr lang="en-US" altLang="zh-CN" sz="4400" dirty="0">
                <a:latin typeface="华文楷体" pitchFamily="2" charset="-122"/>
                <a:ea typeface="华文楷体" pitchFamily="2" charset="-122"/>
              </a:rPr>
              <a:t>”</a:t>
            </a:r>
            <a:r>
              <a:rPr lang="zh-CN" altLang="zh-CN" sz="4400" dirty="0">
                <a:latin typeface="华文楷体" pitchFamily="2" charset="-122"/>
                <a:ea typeface="华文楷体" pitchFamily="2" charset="-122"/>
              </a:rPr>
              <a:t>、</a:t>
            </a:r>
            <a:r>
              <a:rPr lang="en-US" altLang="zh-CN" sz="4400" dirty="0">
                <a:latin typeface="华文楷体" pitchFamily="2" charset="-122"/>
                <a:ea typeface="华文楷体" pitchFamily="2" charset="-122"/>
              </a:rPr>
              <a:t>“</a:t>
            </a:r>
            <a:r>
              <a:rPr lang="zh-CN" altLang="zh-CN" sz="4400" dirty="0">
                <a:latin typeface="华文楷体" pitchFamily="2" charset="-122"/>
                <a:ea typeface="华文楷体" pitchFamily="2" charset="-122"/>
              </a:rPr>
              <a:t>一种测量地表蒸散量的方法及系统</a:t>
            </a:r>
            <a:r>
              <a:rPr lang="en-US" altLang="zh-CN" sz="4400" dirty="0">
                <a:latin typeface="华文楷体" pitchFamily="2" charset="-122"/>
                <a:ea typeface="华文楷体" pitchFamily="2" charset="-122"/>
              </a:rPr>
              <a:t>”</a:t>
            </a:r>
            <a:r>
              <a:rPr lang="zh-CN" altLang="zh-CN" sz="4400" dirty="0">
                <a:latin typeface="华文楷体" pitchFamily="2" charset="-122"/>
                <a:ea typeface="华文楷体" pitchFamily="2" charset="-122"/>
              </a:rPr>
              <a:t>等</a:t>
            </a:r>
            <a:r>
              <a:rPr lang="zh-CN" altLang="en-US" sz="4400" dirty="0">
                <a:latin typeface="华文楷体" pitchFamily="2" charset="-122"/>
                <a:ea typeface="华文楷体" pitchFamily="2" charset="-122"/>
              </a:rPr>
              <a:t>发明</a:t>
            </a:r>
            <a:r>
              <a:rPr lang="zh-CN" altLang="zh-CN" sz="4400" dirty="0">
                <a:latin typeface="华文楷体" pitchFamily="2" charset="-122"/>
                <a:ea typeface="华文楷体" pitchFamily="2" charset="-122"/>
              </a:rPr>
              <a:t>专利</a:t>
            </a:r>
            <a:r>
              <a:rPr lang="zh-CN" altLang="en-US" sz="4400" dirty="0">
                <a:latin typeface="华文楷体" pitchFamily="2" charset="-122"/>
                <a:ea typeface="华文楷体" pitchFamily="2" charset="-122"/>
              </a:rPr>
              <a:t>，同时获得软件著作权两项，并在 </a:t>
            </a:r>
            <a:r>
              <a:rPr lang="en-US" altLang="zh-CN" sz="4400" dirty="0">
                <a:latin typeface="华文楷体" pitchFamily="2" charset="-122"/>
                <a:ea typeface="华文楷体" pitchFamily="2" charset="-122"/>
              </a:rPr>
              <a:t>“ISPRS Journal of Photogrammetry and Remote Sensing</a:t>
            </a:r>
            <a:r>
              <a:rPr lang="zh-CN" altLang="en-US" sz="4400" dirty="0">
                <a:latin typeface="华文楷体" pitchFamily="2" charset="-122"/>
                <a:ea typeface="华文楷体" pitchFamily="2" charset="-122"/>
              </a:rPr>
              <a:t>”、“</a:t>
            </a:r>
            <a:r>
              <a:rPr lang="en-US" altLang="zh-CN" sz="4400" dirty="0">
                <a:latin typeface="华文楷体" pitchFamily="2" charset="-122"/>
                <a:ea typeface="华文楷体" pitchFamily="2" charset="-122"/>
              </a:rPr>
              <a:t>International Journal of Applied Earth Observation and </a:t>
            </a:r>
            <a:r>
              <a:rPr lang="en-US" altLang="zh-CN" sz="4400" dirty="0" err="1">
                <a:latin typeface="华文楷体" pitchFamily="2" charset="-122"/>
                <a:ea typeface="华文楷体" pitchFamily="2" charset="-122"/>
              </a:rPr>
              <a:t>Geoinformation</a:t>
            </a:r>
            <a:r>
              <a:rPr lang="en-US" altLang="zh-CN" sz="4400" dirty="0">
                <a:latin typeface="华文楷体" pitchFamily="2" charset="-122"/>
                <a:ea typeface="华文楷体" pitchFamily="2" charset="-122"/>
              </a:rPr>
              <a:t>”</a:t>
            </a:r>
            <a:r>
              <a:rPr lang="zh-CN" altLang="en-US" sz="4400" dirty="0">
                <a:latin typeface="华文楷体" pitchFamily="2" charset="-122"/>
                <a:ea typeface="华文楷体" pitchFamily="2" charset="-122"/>
              </a:rPr>
              <a:t>、“中国科学”、“光谱学与光谱分析”上发表学术论文多篇。</a:t>
            </a:r>
            <a:endParaRPr lang="en-US" altLang="zh-CN" sz="4400" dirty="0">
              <a:latin typeface="华文楷体" pitchFamily="2" charset="-122"/>
              <a:ea typeface="华文楷体" pitchFamily="2" charset="-122"/>
            </a:endParaRPr>
          </a:p>
        </p:txBody>
      </p:sp>
      <p:sp>
        <p:nvSpPr>
          <p:cNvPr id="14342" name="TextBox 16"/>
          <p:cNvSpPr txBox="1">
            <a:spLocks noChangeArrowheads="1"/>
          </p:cNvSpPr>
          <p:nvPr/>
        </p:nvSpPr>
        <p:spPr bwMode="auto">
          <a:xfrm>
            <a:off x="18251488" y="25725438"/>
            <a:ext cx="9634537" cy="641350"/>
          </a:xfrm>
          <a:prstGeom prst="rect">
            <a:avLst/>
          </a:prstGeom>
          <a:noFill/>
          <a:ln w="9525">
            <a:noFill/>
            <a:miter lim="800000"/>
            <a:headEnd/>
            <a:tailEnd/>
          </a:ln>
        </p:spPr>
        <p:txBody>
          <a:bodyPr>
            <a:spAutoFit/>
          </a:bodyPr>
          <a:lstStyle/>
          <a:p>
            <a:r>
              <a:rPr lang="zh-CN" altLang="en-US" sz="3600" dirty="0">
                <a:latin typeface="华文楷体" pitchFamily="2" charset="-122"/>
                <a:ea typeface="华文楷体" pitchFamily="2" charset="-122"/>
              </a:rPr>
              <a:t>图</a:t>
            </a:r>
            <a:r>
              <a:rPr lang="en-US" altLang="zh-CN" sz="3600" dirty="0">
                <a:latin typeface="华文楷体" pitchFamily="2" charset="-122"/>
                <a:ea typeface="华文楷体" pitchFamily="2" charset="-122"/>
              </a:rPr>
              <a:t>2</a:t>
            </a:r>
            <a:r>
              <a:rPr lang="zh-CN" altLang="en-US" sz="3600" dirty="0">
                <a:latin typeface="华文楷体" pitchFamily="2" charset="-122"/>
                <a:ea typeface="华文楷体" pitchFamily="2" charset="-122"/>
              </a:rPr>
              <a:t>：</a:t>
            </a:r>
            <a:r>
              <a:rPr lang="en-US" altLang="zh-CN" sz="3600" dirty="0">
                <a:latin typeface="华文楷体" pitchFamily="2" charset="-122"/>
                <a:ea typeface="华文楷体" pitchFamily="2" charset="-122"/>
              </a:rPr>
              <a:t>China Star</a:t>
            </a:r>
            <a:r>
              <a:rPr lang="zh-CN" altLang="en-US" sz="3600" dirty="0">
                <a:latin typeface="华文楷体" pitchFamily="2" charset="-122"/>
                <a:ea typeface="华文楷体" pitchFamily="2" charset="-122"/>
              </a:rPr>
              <a:t>海量空间信息快速可视化平台</a:t>
            </a:r>
          </a:p>
        </p:txBody>
      </p:sp>
      <p:sp>
        <p:nvSpPr>
          <p:cNvPr id="14344" name="TextBox 19"/>
          <p:cNvSpPr txBox="1">
            <a:spLocks noChangeArrowheads="1"/>
          </p:cNvSpPr>
          <p:nvPr/>
        </p:nvSpPr>
        <p:spPr bwMode="auto">
          <a:xfrm>
            <a:off x="18524538" y="34732913"/>
            <a:ext cx="8785225" cy="641350"/>
          </a:xfrm>
          <a:prstGeom prst="rect">
            <a:avLst/>
          </a:prstGeom>
          <a:noFill/>
          <a:ln w="9525">
            <a:noFill/>
            <a:miter lim="800000"/>
            <a:headEnd/>
            <a:tailEnd/>
          </a:ln>
        </p:spPr>
        <p:txBody>
          <a:bodyPr>
            <a:spAutoFit/>
          </a:bodyPr>
          <a:lstStyle/>
          <a:p>
            <a:r>
              <a:rPr lang="zh-CN" altLang="en-US" sz="3600" dirty="0">
                <a:latin typeface="华文楷体" pitchFamily="2" charset="-122"/>
                <a:ea typeface="华文楷体" pitchFamily="2" charset="-122"/>
              </a:rPr>
              <a:t>图</a:t>
            </a:r>
            <a:r>
              <a:rPr lang="en-US" altLang="zh-CN" sz="3600" dirty="0">
                <a:latin typeface="华文楷体" pitchFamily="2" charset="-122"/>
                <a:ea typeface="华文楷体" pitchFamily="2" charset="-122"/>
              </a:rPr>
              <a:t>3</a:t>
            </a:r>
            <a:r>
              <a:rPr lang="zh-CN" altLang="en-US" sz="3600" dirty="0">
                <a:latin typeface="华文楷体" pitchFamily="2" charset="-122"/>
                <a:ea typeface="华文楷体" pitchFamily="2" charset="-122"/>
              </a:rPr>
              <a:t>：网格</a:t>
            </a:r>
            <a:r>
              <a:rPr lang="en-US" altLang="zh-CN" sz="3600" dirty="0">
                <a:latin typeface="华文楷体" pitchFamily="2" charset="-122"/>
                <a:ea typeface="华文楷体" pitchFamily="2" charset="-122"/>
              </a:rPr>
              <a:t>GIS</a:t>
            </a:r>
            <a:r>
              <a:rPr lang="zh-CN" altLang="en-US" sz="3600" dirty="0">
                <a:latin typeface="华文楷体" pitchFamily="2" charset="-122"/>
                <a:ea typeface="华文楷体" pitchFamily="2" charset="-122"/>
              </a:rPr>
              <a:t>系统（</a:t>
            </a:r>
            <a:r>
              <a:rPr lang="en-US" altLang="zh-CN" sz="3600" dirty="0">
                <a:latin typeface="华文楷体" pitchFamily="2" charset="-122"/>
                <a:ea typeface="华文楷体" pitchFamily="2" charset="-122"/>
              </a:rPr>
              <a:t>Nebula</a:t>
            </a:r>
            <a:r>
              <a:rPr lang="zh-CN" altLang="en-US" sz="3600" dirty="0">
                <a:latin typeface="华文楷体" pitchFamily="2" charset="-122"/>
                <a:ea typeface="华文楷体" pitchFamily="2" charset="-122"/>
              </a:rPr>
              <a:t>）桌面客户端</a:t>
            </a:r>
          </a:p>
        </p:txBody>
      </p:sp>
      <p:sp>
        <p:nvSpPr>
          <p:cNvPr id="14346" name="TextBox 21"/>
          <p:cNvSpPr txBox="1">
            <a:spLocks noChangeArrowheads="1"/>
          </p:cNvSpPr>
          <p:nvPr/>
        </p:nvSpPr>
        <p:spPr bwMode="auto">
          <a:xfrm>
            <a:off x="16778288" y="41644888"/>
            <a:ext cx="12187237" cy="641350"/>
          </a:xfrm>
          <a:prstGeom prst="rect">
            <a:avLst/>
          </a:prstGeom>
          <a:noFill/>
          <a:ln w="9525">
            <a:noFill/>
            <a:miter lim="800000"/>
            <a:headEnd/>
            <a:tailEnd/>
          </a:ln>
        </p:spPr>
        <p:txBody>
          <a:bodyPr>
            <a:spAutoFit/>
          </a:bodyPr>
          <a:lstStyle/>
          <a:p>
            <a:pPr algn="ctr"/>
            <a:r>
              <a:rPr lang="zh-CN" altLang="en-US" sz="3600" dirty="0">
                <a:latin typeface="华文楷体" pitchFamily="2" charset="-122"/>
                <a:ea typeface="华文楷体" pitchFamily="2" charset="-122"/>
              </a:rPr>
              <a:t>图</a:t>
            </a:r>
            <a:r>
              <a:rPr lang="en-US" altLang="zh-CN" sz="3600" dirty="0">
                <a:latin typeface="华文楷体" pitchFamily="2" charset="-122"/>
                <a:ea typeface="华文楷体" pitchFamily="2" charset="-122"/>
              </a:rPr>
              <a:t>4</a:t>
            </a:r>
            <a:r>
              <a:rPr lang="zh-CN" altLang="en-US" sz="3600" dirty="0">
                <a:latin typeface="华文楷体" pitchFamily="2" charset="-122"/>
                <a:ea typeface="华文楷体" pitchFamily="2" charset="-122"/>
              </a:rPr>
              <a:t>：</a:t>
            </a:r>
            <a:r>
              <a:rPr lang="en-US" altLang="zh-CN" sz="3600" dirty="0">
                <a:latin typeface="华文楷体" pitchFamily="2" charset="-122"/>
                <a:ea typeface="华文楷体" pitchFamily="2" charset="-122"/>
              </a:rPr>
              <a:t>Nebula</a:t>
            </a:r>
            <a:r>
              <a:rPr lang="zh-CN" altLang="en-US" sz="3600" dirty="0">
                <a:latin typeface="华文楷体" pitchFamily="2" charset="-122"/>
                <a:ea typeface="华文楷体" pitchFamily="2" charset="-122"/>
              </a:rPr>
              <a:t>应用于地质信息共享与矿产资源潜力评价</a:t>
            </a:r>
          </a:p>
        </p:txBody>
      </p:sp>
      <p:pic>
        <p:nvPicPr>
          <p:cNvPr id="14347" name="Picture 5"/>
          <p:cNvPicPr>
            <a:picLocks noChangeArrowheads="1"/>
          </p:cNvPicPr>
          <p:nvPr/>
        </p:nvPicPr>
        <p:blipFill>
          <a:blip r:embed="rId2" cstate="print"/>
          <a:srcRect/>
          <a:stretch>
            <a:fillRect/>
          </a:stretch>
        </p:blipFill>
        <p:spPr bwMode="auto">
          <a:xfrm>
            <a:off x="1169988" y="2898775"/>
            <a:ext cx="9793287" cy="7632700"/>
          </a:xfrm>
          <a:prstGeom prst="rect">
            <a:avLst/>
          </a:prstGeom>
          <a:noFill/>
          <a:ln w="9525">
            <a:noFill/>
            <a:miter lim="800000"/>
            <a:headEnd/>
            <a:tailEnd/>
          </a:ln>
        </p:spPr>
      </p:pic>
      <p:grpSp>
        <p:nvGrpSpPr>
          <p:cNvPr id="14348" name="Group 21"/>
          <p:cNvGrpSpPr>
            <a:grpSpLocks/>
          </p:cNvGrpSpPr>
          <p:nvPr/>
        </p:nvGrpSpPr>
        <p:grpSpPr bwMode="auto">
          <a:xfrm>
            <a:off x="6499225" y="11107738"/>
            <a:ext cx="4176713" cy="4535487"/>
            <a:chOff x="11850" y="17973"/>
            <a:chExt cx="6638" cy="5398"/>
          </a:xfrm>
        </p:grpSpPr>
        <p:pic>
          <p:nvPicPr>
            <p:cNvPr id="14354" name="Picture 2"/>
            <p:cNvPicPr>
              <a:picLocks noChangeAspect="1" noChangeArrowheads="1"/>
            </p:cNvPicPr>
            <p:nvPr/>
          </p:nvPicPr>
          <p:blipFill>
            <a:blip r:embed="rId3" cstate="print"/>
            <a:srcRect/>
            <a:stretch>
              <a:fillRect/>
            </a:stretch>
          </p:blipFill>
          <p:spPr bwMode="auto">
            <a:xfrm rot="-1169169">
              <a:off x="11850" y="18835"/>
              <a:ext cx="2661" cy="3716"/>
            </a:xfrm>
            <a:prstGeom prst="rect">
              <a:avLst/>
            </a:prstGeom>
            <a:noFill/>
            <a:ln w="9525" algn="ctr">
              <a:noFill/>
              <a:miter lim="800000"/>
              <a:headEnd/>
              <a:tailEnd/>
            </a:ln>
          </p:spPr>
        </p:pic>
        <p:pic>
          <p:nvPicPr>
            <p:cNvPr id="14355" name="Picture 4"/>
            <p:cNvPicPr>
              <a:picLocks noChangeAspect="1" noChangeArrowheads="1"/>
            </p:cNvPicPr>
            <p:nvPr/>
          </p:nvPicPr>
          <p:blipFill>
            <a:blip r:embed="rId4" cstate="print"/>
            <a:srcRect/>
            <a:stretch>
              <a:fillRect/>
            </a:stretch>
          </p:blipFill>
          <p:spPr bwMode="auto">
            <a:xfrm rot="-524898">
              <a:off x="12757" y="17973"/>
              <a:ext cx="2585" cy="3404"/>
            </a:xfrm>
            <a:prstGeom prst="rect">
              <a:avLst/>
            </a:prstGeom>
            <a:noFill/>
            <a:ln w="9525" algn="ctr">
              <a:noFill/>
              <a:miter lim="800000"/>
              <a:headEnd/>
              <a:tailEnd/>
            </a:ln>
          </p:spPr>
        </p:pic>
        <p:pic>
          <p:nvPicPr>
            <p:cNvPr id="14356" name="Picture 6"/>
            <p:cNvPicPr>
              <a:picLocks noChangeAspect="1" noChangeArrowheads="1"/>
            </p:cNvPicPr>
            <p:nvPr/>
          </p:nvPicPr>
          <p:blipFill>
            <a:blip r:embed="rId5" cstate="print"/>
            <a:srcRect/>
            <a:stretch>
              <a:fillRect/>
            </a:stretch>
          </p:blipFill>
          <p:spPr bwMode="auto">
            <a:xfrm>
              <a:off x="14209" y="18155"/>
              <a:ext cx="2478" cy="3558"/>
            </a:xfrm>
            <a:prstGeom prst="rect">
              <a:avLst/>
            </a:prstGeom>
            <a:noFill/>
            <a:ln w="9525" algn="ctr">
              <a:noFill/>
              <a:miter lim="800000"/>
              <a:headEnd/>
              <a:tailEnd/>
            </a:ln>
          </p:spPr>
        </p:pic>
        <p:pic>
          <p:nvPicPr>
            <p:cNvPr id="14357" name="Picture 5"/>
            <p:cNvPicPr>
              <a:picLocks noChangeAspect="1" noChangeArrowheads="1"/>
            </p:cNvPicPr>
            <p:nvPr/>
          </p:nvPicPr>
          <p:blipFill>
            <a:blip r:embed="rId6" cstate="print"/>
            <a:srcRect/>
            <a:stretch>
              <a:fillRect/>
            </a:stretch>
          </p:blipFill>
          <p:spPr bwMode="auto">
            <a:xfrm rot="1114355">
              <a:off x="14935" y="19017"/>
              <a:ext cx="2674" cy="3686"/>
            </a:xfrm>
            <a:prstGeom prst="rect">
              <a:avLst/>
            </a:prstGeom>
            <a:noFill/>
            <a:ln w="9525" algn="ctr">
              <a:noFill/>
              <a:miter lim="800000"/>
              <a:headEnd/>
              <a:tailEnd/>
            </a:ln>
          </p:spPr>
        </p:pic>
        <p:pic>
          <p:nvPicPr>
            <p:cNvPr id="14358" name="Picture 7"/>
            <p:cNvPicPr>
              <a:picLocks noChangeAspect="1" noChangeArrowheads="1"/>
            </p:cNvPicPr>
            <p:nvPr/>
          </p:nvPicPr>
          <p:blipFill>
            <a:blip r:embed="rId7" cstate="print"/>
            <a:srcRect/>
            <a:stretch>
              <a:fillRect/>
            </a:stretch>
          </p:blipFill>
          <p:spPr bwMode="auto">
            <a:xfrm rot="1456578">
              <a:off x="15933" y="20151"/>
              <a:ext cx="2555" cy="3220"/>
            </a:xfrm>
            <a:prstGeom prst="rect">
              <a:avLst/>
            </a:prstGeom>
            <a:noFill/>
            <a:ln w="9525" algn="ctr">
              <a:noFill/>
              <a:miter lim="800000"/>
              <a:headEnd/>
              <a:tailEnd/>
            </a:ln>
          </p:spPr>
        </p:pic>
      </p:grpSp>
      <p:grpSp>
        <p:nvGrpSpPr>
          <p:cNvPr id="14349" name="Group 20"/>
          <p:cNvGrpSpPr>
            <a:grpSpLocks/>
          </p:cNvGrpSpPr>
          <p:nvPr/>
        </p:nvGrpSpPr>
        <p:grpSpPr bwMode="auto">
          <a:xfrm>
            <a:off x="1458913" y="11395075"/>
            <a:ext cx="4392612" cy="3816350"/>
            <a:chOff x="1719" y="18122"/>
            <a:chExt cx="5157" cy="4185"/>
          </a:xfrm>
        </p:grpSpPr>
        <p:pic>
          <p:nvPicPr>
            <p:cNvPr id="14351" name="Picture 5" descr="patent001"/>
            <p:cNvPicPr preferRelativeResize="0">
              <a:picLocks noChangeArrowheads="1"/>
            </p:cNvPicPr>
            <p:nvPr/>
          </p:nvPicPr>
          <p:blipFill>
            <a:blip r:embed="rId8" cstate="print"/>
            <a:srcRect/>
            <a:stretch>
              <a:fillRect/>
            </a:stretch>
          </p:blipFill>
          <p:spPr bwMode="auto">
            <a:xfrm rot="-787662">
              <a:off x="1719" y="18122"/>
              <a:ext cx="2557" cy="3967"/>
            </a:xfrm>
            <a:prstGeom prst="rect">
              <a:avLst/>
            </a:prstGeom>
            <a:noFill/>
            <a:ln w="9525">
              <a:noFill/>
              <a:miter lim="800000"/>
              <a:headEnd/>
              <a:tailEnd/>
            </a:ln>
          </p:spPr>
        </p:pic>
        <p:pic>
          <p:nvPicPr>
            <p:cNvPr id="14352" name="Picture 6" descr="patent001"/>
            <p:cNvPicPr preferRelativeResize="0">
              <a:picLocks noChangeArrowheads="1"/>
            </p:cNvPicPr>
            <p:nvPr/>
          </p:nvPicPr>
          <p:blipFill>
            <a:blip r:embed="rId8" cstate="print"/>
            <a:srcRect/>
            <a:stretch>
              <a:fillRect/>
            </a:stretch>
          </p:blipFill>
          <p:spPr bwMode="auto">
            <a:xfrm rot="-751019">
              <a:off x="2824" y="18291"/>
              <a:ext cx="2482" cy="3875"/>
            </a:xfrm>
            <a:prstGeom prst="rect">
              <a:avLst/>
            </a:prstGeom>
            <a:noFill/>
            <a:ln w="9525">
              <a:noFill/>
              <a:miter lim="800000"/>
              <a:headEnd/>
              <a:tailEnd/>
            </a:ln>
          </p:spPr>
        </p:pic>
        <p:pic>
          <p:nvPicPr>
            <p:cNvPr id="14353" name="Picture 9" descr="受理通知书"/>
            <p:cNvPicPr>
              <a:picLocks noChangeAspect="1" noChangeArrowheads="1"/>
            </p:cNvPicPr>
            <p:nvPr/>
          </p:nvPicPr>
          <p:blipFill>
            <a:blip r:embed="rId9" cstate="print"/>
            <a:srcRect/>
            <a:stretch>
              <a:fillRect/>
            </a:stretch>
          </p:blipFill>
          <p:spPr bwMode="auto">
            <a:xfrm rot="-775859">
              <a:off x="4134" y="18375"/>
              <a:ext cx="2742" cy="3932"/>
            </a:xfrm>
            <a:prstGeom prst="rect">
              <a:avLst/>
            </a:prstGeom>
            <a:noFill/>
            <a:ln w="9525">
              <a:noFill/>
              <a:miter lim="800000"/>
              <a:headEnd/>
              <a:tailEnd/>
            </a:ln>
          </p:spPr>
        </p:pic>
      </p:grpSp>
      <p:pic>
        <p:nvPicPr>
          <p:cNvPr id="14350" name="Picture 27" descr="chinastar1"/>
          <p:cNvPicPr>
            <a:picLocks noChangeAspect="1" noChangeArrowheads="1"/>
          </p:cNvPicPr>
          <p:nvPr/>
        </p:nvPicPr>
        <p:blipFill>
          <a:blip r:embed="rId10" cstate="print"/>
          <a:srcRect/>
          <a:stretch>
            <a:fillRect/>
          </a:stretch>
        </p:blipFill>
        <p:spPr bwMode="auto">
          <a:xfrm>
            <a:off x="16148050" y="17803813"/>
            <a:ext cx="12817475" cy="7904162"/>
          </a:xfrm>
          <a:prstGeom prst="rect">
            <a:avLst/>
          </a:prstGeom>
          <a:noFill/>
          <a:ln w="9525">
            <a:noFill/>
            <a:miter lim="800000"/>
            <a:headEnd/>
            <a:tailEnd/>
          </a:ln>
        </p:spPr>
      </p:pic>
      <p:sp>
        <p:nvSpPr>
          <p:cNvPr id="14362" name="TextBox 16"/>
          <p:cNvSpPr txBox="1">
            <a:spLocks noChangeArrowheads="1"/>
          </p:cNvSpPr>
          <p:nvPr/>
        </p:nvSpPr>
        <p:spPr bwMode="auto">
          <a:xfrm>
            <a:off x="1962150" y="15867063"/>
            <a:ext cx="8640763" cy="641350"/>
          </a:xfrm>
          <a:prstGeom prst="rect">
            <a:avLst/>
          </a:prstGeom>
          <a:noFill/>
          <a:ln w="9525">
            <a:noFill/>
            <a:miter lim="800000"/>
            <a:headEnd/>
            <a:tailEnd/>
          </a:ln>
        </p:spPr>
        <p:txBody>
          <a:bodyPr>
            <a:spAutoFit/>
          </a:bodyPr>
          <a:lstStyle/>
          <a:p>
            <a:r>
              <a:rPr lang="zh-CN" altLang="en-US" sz="3600" dirty="0">
                <a:latin typeface="华文楷体" pitchFamily="2" charset="-122"/>
                <a:ea typeface="华文楷体" pitchFamily="2" charset="-122"/>
              </a:rPr>
              <a:t>图</a:t>
            </a:r>
            <a:r>
              <a:rPr lang="en-US" altLang="zh-CN" sz="3600" dirty="0">
                <a:latin typeface="华文楷体" pitchFamily="2" charset="-122"/>
                <a:ea typeface="华文楷体" pitchFamily="2" charset="-122"/>
              </a:rPr>
              <a:t>1</a:t>
            </a:r>
            <a:r>
              <a:rPr lang="zh-CN" altLang="en-US" sz="3600" dirty="0">
                <a:latin typeface="华文楷体" pitchFamily="2" charset="-122"/>
                <a:ea typeface="华文楷体" pitchFamily="2" charset="-122"/>
              </a:rPr>
              <a:t>：干旱灾害监测系统及相关研究成果</a:t>
            </a:r>
          </a:p>
        </p:txBody>
      </p:sp>
      <p:pic>
        <p:nvPicPr>
          <p:cNvPr id="14363" name="Picture 27"/>
          <p:cNvPicPr>
            <a:picLocks noChangeAspect="1" noChangeArrowheads="1"/>
          </p:cNvPicPr>
          <p:nvPr/>
        </p:nvPicPr>
        <p:blipFill>
          <a:blip r:embed="rId11" cstate="print"/>
          <a:srcRect/>
          <a:stretch>
            <a:fillRect/>
          </a:stretch>
        </p:blipFill>
        <p:spPr bwMode="auto">
          <a:xfrm>
            <a:off x="16146463" y="26403300"/>
            <a:ext cx="12890500" cy="8178800"/>
          </a:xfrm>
          <a:prstGeom prst="rect">
            <a:avLst/>
          </a:prstGeom>
          <a:noFill/>
        </p:spPr>
      </p:pic>
      <p:pic>
        <p:nvPicPr>
          <p:cNvPr id="14364" name="Picture 28" descr="体积法网格计算2"/>
          <p:cNvPicPr>
            <a:picLocks noChangeAspect="1" noChangeArrowheads="1"/>
          </p:cNvPicPr>
          <p:nvPr/>
        </p:nvPicPr>
        <p:blipFill>
          <a:blip r:embed="rId12" cstate="print"/>
          <a:srcRect/>
          <a:stretch>
            <a:fillRect/>
          </a:stretch>
        </p:blipFill>
        <p:spPr bwMode="auto">
          <a:xfrm>
            <a:off x="16290925" y="35590163"/>
            <a:ext cx="12746038" cy="5864225"/>
          </a:xfrm>
          <a:prstGeom prst="rect">
            <a:avLst/>
          </a:prstGeom>
          <a:noFill/>
        </p:spPr>
      </p:pic>
      <p:sp>
        <p:nvSpPr>
          <p:cNvPr id="4" name="TextBox 3"/>
          <p:cNvSpPr txBox="1"/>
          <p:nvPr/>
        </p:nvSpPr>
        <p:spPr>
          <a:xfrm>
            <a:off x="24735359" y="377925"/>
            <a:ext cx="5544616" cy="584775"/>
          </a:xfrm>
          <a:prstGeom prst="rect">
            <a:avLst/>
          </a:prstGeom>
          <a:noFill/>
        </p:spPr>
        <p:txBody>
          <a:bodyPr wrap="square" rtlCol="0">
            <a:spAutoFit/>
          </a:bodyPr>
          <a:lstStyle/>
          <a:p>
            <a:r>
              <a:rPr lang="zh-CN" altLang="en-US" sz="3200" b="1" dirty="0">
                <a:solidFill>
                  <a:schemeClr val="accent6"/>
                </a:solidFill>
                <a:latin typeface="华文楷体" pitchFamily="2" charset="-122"/>
                <a:ea typeface="华文楷体" pitchFamily="2" charset="-122"/>
              </a:rPr>
              <a:t>院庆十周年之科研系列</a:t>
            </a:r>
          </a:p>
        </p:txBody>
      </p:sp>
      <p:sp>
        <p:nvSpPr>
          <p:cNvPr id="28" name="TextBox 27"/>
          <p:cNvSpPr txBox="1"/>
          <p:nvPr/>
        </p:nvSpPr>
        <p:spPr>
          <a:xfrm>
            <a:off x="7435131" y="737966"/>
            <a:ext cx="15049672" cy="1107996"/>
          </a:xfrm>
          <a:prstGeom prst="rect">
            <a:avLst/>
          </a:prstGeom>
          <a:noFill/>
        </p:spPr>
        <p:txBody>
          <a:bodyPr wrap="square" rtlCol="0">
            <a:spAutoFit/>
          </a:bodyPr>
          <a:lstStyle/>
          <a:p>
            <a:r>
              <a:rPr lang="zh-CN" altLang="en-US" sz="6600" dirty="0" smtClean="0">
                <a:solidFill>
                  <a:schemeClr val="bg1"/>
                </a:solidFill>
                <a:latin typeface="华文行楷" pitchFamily="2" charset="-122"/>
                <a:ea typeface="华文行楷" pitchFamily="2" charset="-122"/>
              </a:rPr>
              <a:t>地理信息系统专业科学研究重要</a:t>
            </a:r>
            <a:r>
              <a:rPr lang="zh-CN" altLang="en-US" sz="6600" dirty="0" smtClean="0">
                <a:solidFill>
                  <a:schemeClr val="bg1"/>
                </a:solidFill>
                <a:latin typeface="华文行楷" pitchFamily="2" charset="-122"/>
                <a:ea typeface="华文行楷" pitchFamily="2" charset="-122"/>
              </a:rPr>
              <a:t>进展</a:t>
            </a:r>
            <a:r>
              <a:rPr lang="en-US" altLang="zh-CN" sz="6600" dirty="0" smtClean="0">
                <a:solidFill>
                  <a:schemeClr val="bg1"/>
                </a:solidFill>
                <a:latin typeface="华文行楷" pitchFamily="2" charset="-122"/>
                <a:ea typeface="华文行楷" pitchFamily="2" charset="-122"/>
              </a:rPr>
              <a:t>(</a:t>
            </a:r>
            <a:r>
              <a:rPr lang="zh-CN" altLang="en-US" sz="6600" dirty="0" smtClean="0">
                <a:solidFill>
                  <a:schemeClr val="bg1"/>
                </a:solidFill>
                <a:latin typeface="华文行楷" pitchFamily="2" charset="-122"/>
                <a:ea typeface="华文行楷" pitchFamily="2" charset="-122"/>
              </a:rPr>
              <a:t>一）</a:t>
            </a:r>
            <a:endParaRPr lang="zh-CN" altLang="en-US" sz="6600" dirty="0">
              <a:solidFill>
                <a:schemeClr val="bg1"/>
              </a:solidFill>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zh-CN" altLang="en-US" sz="89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zh-CN" altLang="en-US" sz="89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3565</TotalTime>
  <Words>526</Words>
  <Application>Microsoft Office PowerPoint</Application>
  <PresentationFormat>自定义</PresentationFormat>
  <Paragraphs>14</Paragraphs>
  <Slides>1</Slides>
  <Notes>0</Notes>
  <HiddenSlides>0</HiddenSlides>
  <MMClips>0</MMClips>
  <ScaleCrop>false</ScaleCrop>
  <HeadingPairs>
    <vt:vector size="4" baseType="variant">
      <vt:variant>
        <vt:lpstr>主题</vt:lpstr>
      </vt:variant>
      <vt:variant>
        <vt:i4>3</vt:i4>
      </vt:variant>
      <vt:variant>
        <vt:lpstr>幻灯片标题</vt:lpstr>
      </vt:variant>
      <vt:variant>
        <vt:i4>1</vt:i4>
      </vt:variant>
    </vt:vector>
  </HeadingPairs>
  <TitlesOfParts>
    <vt:vector size="4" baseType="lpstr">
      <vt:lpstr>默认设计模板</vt:lpstr>
      <vt:lpstr>1_自定义设计方案</vt:lpstr>
      <vt:lpstr>自定义设计方案</vt:lpstr>
      <vt:lpstr>幻灯片 1</vt:lpstr>
    </vt:vector>
  </TitlesOfParts>
  <Company>MC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USER</cp:lastModifiedBy>
  <cp:revision>600</cp:revision>
  <cp:lastPrinted>2010-12-09T06:47:25Z</cp:lastPrinted>
  <dcterms:created xsi:type="dcterms:W3CDTF">2009-06-15T11:42:47Z</dcterms:created>
  <dcterms:modified xsi:type="dcterms:W3CDTF">2011-10-24T07:19:58Z</dcterms:modified>
</cp:coreProperties>
</file>