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279975" cy="42808525"/>
  <p:notesSz cx="6858000" cy="9144000"/>
  <p:defaultTextStyle>
    <a:defPPr>
      <a:defRPr lang="zh-CN"/>
    </a:defPPr>
    <a:lvl1pPr algn="l" rtl="0" fontAlgn="base">
      <a:spcBef>
        <a:spcPct val="0"/>
      </a:spcBef>
      <a:spcAft>
        <a:spcPct val="0"/>
      </a:spcAft>
      <a:defRPr sz="8900" kern="1200">
        <a:solidFill>
          <a:schemeClr val="tx1"/>
        </a:solidFill>
        <a:latin typeface="Arial" charset="0"/>
        <a:ea typeface="宋体" pitchFamily="2" charset="-122"/>
        <a:cs typeface="+mn-cs"/>
      </a:defRPr>
    </a:lvl1pPr>
    <a:lvl2pPr marL="457200" algn="l" rtl="0" fontAlgn="base">
      <a:spcBef>
        <a:spcPct val="0"/>
      </a:spcBef>
      <a:spcAft>
        <a:spcPct val="0"/>
      </a:spcAft>
      <a:defRPr sz="8900" kern="1200">
        <a:solidFill>
          <a:schemeClr val="tx1"/>
        </a:solidFill>
        <a:latin typeface="Arial" charset="0"/>
        <a:ea typeface="宋体" pitchFamily="2" charset="-122"/>
        <a:cs typeface="+mn-cs"/>
      </a:defRPr>
    </a:lvl2pPr>
    <a:lvl3pPr marL="914400" algn="l" rtl="0" fontAlgn="base">
      <a:spcBef>
        <a:spcPct val="0"/>
      </a:spcBef>
      <a:spcAft>
        <a:spcPct val="0"/>
      </a:spcAft>
      <a:defRPr sz="8900" kern="1200">
        <a:solidFill>
          <a:schemeClr val="tx1"/>
        </a:solidFill>
        <a:latin typeface="Arial" charset="0"/>
        <a:ea typeface="宋体" pitchFamily="2" charset="-122"/>
        <a:cs typeface="+mn-cs"/>
      </a:defRPr>
    </a:lvl3pPr>
    <a:lvl4pPr marL="1371600" algn="l" rtl="0" fontAlgn="base">
      <a:spcBef>
        <a:spcPct val="0"/>
      </a:spcBef>
      <a:spcAft>
        <a:spcPct val="0"/>
      </a:spcAft>
      <a:defRPr sz="8900" kern="1200">
        <a:solidFill>
          <a:schemeClr val="tx1"/>
        </a:solidFill>
        <a:latin typeface="Arial" charset="0"/>
        <a:ea typeface="宋体" pitchFamily="2" charset="-122"/>
        <a:cs typeface="+mn-cs"/>
      </a:defRPr>
    </a:lvl4pPr>
    <a:lvl5pPr marL="1828800" algn="l" rtl="0" fontAlgn="base">
      <a:spcBef>
        <a:spcPct val="0"/>
      </a:spcBef>
      <a:spcAft>
        <a:spcPct val="0"/>
      </a:spcAft>
      <a:defRPr sz="8900" kern="1200">
        <a:solidFill>
          <a:schemeClr val="tx1"/>
        </a:solidFill>
        <a:latin typeface="Arial" charset="0"/>
        <a:ea typeface="宋体" pitchFamily="2" charset="-122"/>
        <a:cs typeface="+mn-cs"/>
      </a:defRPr>
    </a:lvl5pPr>
    <a:lvl6pPr marL="2286000" algn="l" defTabSz="914400" rtl="0" eaLnBrk="1" latinLnBrk="0" hangingPunct="1">
      <a:defRPr sz="8900" kern="1200">
        <a:solidFill>
          <a:schemeClr val="tx1"/>
        </a:solidFill>
        <a:latin typeface="Arial" charset="0"/>
        <a:ea typeface="宋体" pitchFamily="2" charset="-122"/>
        <a:cs typeface="+mn-cs"/>
      </a:defRPr>
    </a:lvl6pPr>
    <a:lvl7pPr marL="2743200" algn="l" defTabSz="914400" rtl="0" eaLnBrk="1" latinLnBrk="0" hangingPunct="1">
      <a:defRPr sz="8900" kern="1200">
        <a:solidFill>
          <a:schemeClr val="tx1"/>
        </a:solidFill>
        <a:latin typeface="Arial" charset="0"/>
        <a:ea typeface="宋体" pitchFamily="2" charset="-122"/>
        <a:cs typeface="+mn-cs"/>
      </a:defRPr>
    </a:lvl7pPr>
    <a:lvl8pPr marL="3200400" algn="l" defTabSz="914400" rtl="0" eaLnBrk="1" latinLnBrk="0" hangingPunct="1">
      <a:defRPr sz="8900" kern="1200">
        <a:solidFill>
          <a:schemeClr val="tx1"/>
        </a:solidFill>
        <a:latin typeface="Arial" charset="0"/>
        <a:ea typeface="宋体" pitchFamily="2" charset="-122"/>
        <a:cs typeface="+mn-cs"/>
      </a:defRPr>
    </a:lvl8pPr>
    <a:lvl9pPr marL="3657600" algn="l" defTabSz="914400" rtl="0" eaLnBrk="1" latinLnBrk="0" hangingPunct="1">
      <a:defRPr sz="89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a:srgbClr val="003366"/>
    <a:srgbClr val="003300"/>
    <a:srgbClr val="336600"/>
    <a:srgbClr val="CCFFCC"/>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576" autoAdjust="0"/>
    <p:restoredTop sz="94483" autoAdjust="0"/>
  </p:normalViewPr>
  <p:slideViewPr>
    <p:cSldViewPr>
      <p:cViewPr>
        <p:scale>
          <a:sx n="100" d="100"/>
          <a:sy n="100" d="100"/>
        </p:scale>
        <p:origin x="8334" y="19620"/>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6" d="100"/>
          <a:sy n="96" d="100"/>
        </p:scale>
        <p:origin x="-360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56388A6-4305-4D5B-8E99-B5369EFFDE8D}" type="datetimeFigureOut">
              <a:rPr lang="zh-CN" altLang="en-US"/>
              <a:pPr>
                <a:defRPr/>
              </a:pPr>
              <a:t>2011/10/22</a:t>
            </a:fld>
            <a:endParaRPr lang="zh-CN" altLang="en-US"/>
          </a:p>
        </p:txBody>
      </p:sp>
      <p:sp>
        <p:nvSpPr>
          <p:cNvPr id="4" name="幻灯片图像占位符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67E020E-EDC9-47B9-ABFD-DD38E7CD5AD5}" type="slidenum">
              <a:rPr lang="zh-CN" altLang="en-US"/>
              <a:pPr>
                <a:defRPr/>
              </a:pPr>
              <a:t>‹#›</a:t>
            </a:fld>
            <a:endParaRPr lang="zh-CN" altLang="en-US"/>
          </a:p>
        </p:txBody>
      </p:sp>
    </p:spTree>
    <p:extLst>
      <p:ext uri="{BB962C8B-B14F-4D97-AF65-F5344CB8AC3E}">
        <p14:creationId xmlns:p14="http://schemas.microsoft.com/office/powerpoint/2010/main" val="923665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70999" y="13299020"/>
            <a:ext cx="25737979" cy="9174828"/>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41996" y="24257535"/>
            <a:ext cx="21195983" cy="1094121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7FA20B3-FCD3-4135-A4D7-59FDA80ECE01}" type="slidenum">
              <a:rPr lang="en-US" altLang="zh-CN"/>
              <a:pPr>
                <a:defRPr/>
              </a:pPr>
              <a:t>‹#›</a:t>
            </a:fld>
            <a:endParaRPr lang="en-US" altLang="zh-CN"/>
          </a:p>
        </p:txBody>
      </p:sp>
    </p:spTree>
    <p:extLst>
      <p:ext uri="{BB962C8B-B14F-4D97-AF65-F5344CB8AC3E}">
        <p14:creationId xmlns:p14="http://schemas.microsoft.com/office/powerpoint/2010/main" val="384747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A199D9E-C98D-4EFF-B040-6D4EEC145B58}" type="slidenum">
              <a:rPr lang="en-US" altLang="zh-CN"/>
              <a:pPr>
                <a:defRPr/>
              </a:pPr>
              <a:t>‹#›</a:t>
            </a:fld>
            <a:endParaRPr lang="en-US" altLang="zh-CN"/>
          </a:p>
        </p:txBody>
      </p:sp>
    </p:spTree>
    <p:extLst>
      <p:ext uri="{BB962C8B-B14F-4D97-AF65-F5344CB8AC3E}">
        <p14:creationId xmlns:p14="http://schemas.microsoft.com/office/powerpoint/2010/main" val="4560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1952983" y="1714482"/>
            <a:ext cx="6812994" cy="3652629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13999" y="1714482"/>
            <a:ext cx="20310814" cy="3652629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2A24CA1-53CC-4A5A-AEAB-27D31C1B3CCD}" type="slidenum">
              <a:rPr lang="en-US" altLang="zh-CN"/>
              <a:pPr>
                <a:defRPr/>
              </a:pPr>
              <a:t>‹#›</a:t>
            </a:fld>
            <a:endParaRPr lang="en-US" altLang="zh-CN"/>
          </a:p>
        </p:txBody>
      </p:sp>
    </p:spTree>
    <p:extLst>
      <p:ext uri="{BB962C8B-B14F-4D97-AF65-F5344CB8AC3E}">
        <p14:creationId xmlns:p14="http://schemas.microsoft.com/office/powerpoint/2010/main" val="402798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07509CA-5917-4E6E-B5F1-E1821B1BEEFE}" type="slidenum">
              <a:rPr lang="en-US" altLang="zh-CN"/>
              <a:pPr>
                <a:defRPr/>
              </a:pPr>
              <a:t>‹#›</a:t>
            </a:fld>
            <a:endParaRPr lang="en-US" altLang="zh-CN"/>
          </a:p>
        </p:txBody>
      </p:sp>
    </p:spTree>
    <p:extLst>
      <p:ext uri="{BB962C8B-B14F-4D97-AF65-F5344CB8AC3E}">
        <p14:creationId xmlns:p14="http://schemas.microsoft.com/office/powerpoint/2010/main" val="43619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92493" y="27508757"/>
            <a:ext cx="25737979" cy="8501619"/>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392493" y="18143606"/>
            <a:ext cx="25737979" cy="936515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FA3B2B8-63F0-4461-BE13-4DFA1E342C9B}" type="slidenum">
              <a:rPr lang="en-US" altLang="zh-CN"/>
              <a:pPr>
                <a:defRPr/>
              </a:pPr>
              <a:t>‹#›</a:t>
            </a:fld>
            <a:endParaRPr lang="en-US" altLang="zh-CN"/>
          </a:p>
        </p:txBody>
      </p:sp>
    </p:spTree>
    <p:extLst>
      <p:ext uri="{BB962C8B-B14F-4D97-AF65-F5344CB8AC3E}">
        <p14:creationId xmlns:p14="http://schemas.microsoft.com/office/powerpoint/2010/main" val="21616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14000"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5204073" y="9988028"/>
            <a:ext cx="13561904" cy="282527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EDD2ED9-0307-441A-AB72-152C8A7DB36C}" type="slidenum">
              <a:rPr lang="en-US" altLang="zh-CN"/>
              <a:pPr>
                <a:defRPr/>
              </a:pPr>
              <a:t>‹#›</a:t>
            </a:fld>
            <a:endParaRPr lang="en-US" altLang="zh-CN"/>
          </a:p>
        </p:txBody>
      </p:sp>
    </p:spTree>
    <p:extLst>
      <p:ext uri="{BB962C8B-B14F-4D97-AF65-F5344CB8AC3E}">
        <p14:creationId xmlns:p14="http://schemas.microsoft.com/office/powerpoint/2010/main" val="38607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13999" y="9582215"/>
            <a:ext cx="1337899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513999" y="13575853"/>
            <a:ext cx="1337899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5381641" y="9582215"/>
            <a:ext cx="13384336" cy="3993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5381641" y="13575853"/>
            <a:ext cx="13384336" cy="246649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7C46284-CFD9-485D-91C2-0C193E0488B7}" type="slidenum">
              <a:rPr lang="en-US" altLang="zh-CN"/>
              <a:pPr>
                <a:defRPr/>
              </a:pPr>
              <a:t>‹#›</a:t>
            </a:fld>
            <a:endParaRPr lang="en-US" altLang="zh-CN"/>
          </a:p>
        </p:txBody>
      </p:sp>
    </p:spTree>
    <p:extLst>
      <p:ext uri="{BB962C8B-B14F-4D97-AF65-F5344CB8AC3E}">
        <p14:creationId xmlns:p14="http://schemas.microsoft.com/office/powerpoint/2010/main" val="241308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B390CE4-D539-402F-B1C2-0C4CFE4F73AF}" type="slidenum">
              <a:rPr lang="en-US" altLang="zh-CN"/>
              <a:pPr>
                <a:defRPr/>
              </a:pPr>
              <a:t>‹#›</a:t>
            </a:fld>
            <a:endParaRPr lang="en-US" altLang="zh-CN"/>
          </a:p>
        </p:txBody>
      </p:sp>
    </p:spTree>
    <p:extLst>
      <p:ext uri="{BB962C8B-B14F-4D97-AF65-F5344CB8AC3E}">
        <p14:creationId xmlns:p14="http://schemas.microsoft.com/office/powerpoint/2010/main" val="211617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A34824E-8C75-4658-92D4-169E23BBEA82}" type="slidenum">
              <a:rPr lang="en-US" altLang="zh-CN"/>
              <a:pPr>
                <a:defRPr/>
              </a:pPr>
              <a:t>‹#›</a:t>
            </a:fld>
            <a:endParaRPr lang="en-US" altLang="zh-CN"/>
          </a:p>
        </p:txBody>
      </p:sp>
    </p:spTree>
    <p:extLst>
      <p:ext uri="{BB962C8B-B14F-4D97-AF65-F5344CB8AC3E}">
        <p14:creationId xmlns:p14="http://schemas.microsoft.com/office/powerpoint/2010/main" val="87942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513999" y="1705044"/>
            <a:ext cx="9962486" cy="7252723"/>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38296" y="1705043"/>
            <a:ext cx="16927681" cy="365357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513999" y="8957767"/>
            <a:ext cx="9962486" cy="292830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ED827C3-AB31-491F-9C84-95B92D33ED82}" type="slidenum">
              <a:rPr lang="en-US" altLang="zh-CN"/>
              <a:pPr>
                <a:defRPr/>
              </a:pPr>
              <a:t>‹#›</a:t>
            </a:fld>
            <a:endParaRPr lang="en-US" altLang="zh-CN"/>
          </a:p>
        </p:txBody>
      </p:sp>
    </p:spTree>
    <p:extLst>
      <p:ext uri="{BB962C8B-B14F-4D97-AF65-F5344CB8AC3E}">
        <p14:creationId xmlns:p14="http://schemas.microsoft.com/office/powerpoint/2010/main" val="65165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34502" y="29965654"/>
            <a:ext cx="18167985" cy="353749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934502" y="3825336"/>
            <a:ext cx="18167985" cy="256841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5934502" y="33503145"/>
            <a:ext cx="18167985" cy="502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2182C44-5241-4D92-AD5D-69303DD6471F}" type="slidenum">
              <a:rPr lang="en-US" altLang="zh-CN"/>
              <a:pPr>
                <a:defRPr/>
              </a:pPr>
              <a:t>‹#›</a:t>
            </a:fld>
            <a:endParaRPr lang="en-US" altLang="zh-CN"/>
          </a:p>
        </p:txBody>
      </p:sp>
    </p:spTree>
    <p:extLst>
      <p:ext uri="{BB962C8B-B14F-4D97-AF65-F5344CB8AC3E}">
        <p14:creationId xmlns:p14="http://schemas.microsoft.com/office/powerpoint/2010/main" val="279046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alpha val="59999"/>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380" y="1713851"/>
            <a:ext cx="27251215" cy="713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628" tIns="226314" rIns="452628" bIns="226314"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1514380" y="9988656"/>
            <a:ext cx="27251215" cy="2825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2628" tIns="226314" rIns="452628" bIns="2263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1514380" y="38982561"/>
            <a:ext cx="7064565"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defRPr sz="6900"/>
            </a:lvl1pPr>
          </a:lstStyle>
          <a:p>
            <a:pPr>
              <a:defRPr/>
            </a:pPr>
            <a:endParaRPr lang="en-US" altLang="zh-CN"/>
          </a:p>
        </p:txBody>
      </p:sp>
      <p:sp>
        <p:nvSpPr>
          <p:cNvPr id="1029" name="Rectangle 5"/>
          <p:cNvSpPr>
            <a:spLocks noGrp="1" noChangeArrowheads="1"/>
          </p:cNvSpPr>
          <p:nvPr>
            <p:ph type="ftr" sz="quarter" idx="3"/>
          </p:nvPr>
        </p:nvSpPr>
        <p:spPr bwMode="auto">
          <a:xfrm>
            <a:off x="10346040" y="38982561"/>
            <a:ext cx="9587896"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ctr">
              <a:defRPr sz="6900"/>
            </a:lvl1pPr>
          </a:lstStyle>
          <a:p>
            <a:pPr>
              <a:defRPr/>
            </a:pPr>
            <a:endParaRPr lang="en-US" altLang="zh-CN"/>
          </a:p>
        </p:txBody>
      </p:sp>
      <p:sp>
        <p:nvSpPr>
          <p:cNvPr id="1030" name="Rectangle 6"/>
          <p:cNvSpPr>
            <a:spLocks noGrp="1" noChangeArrowheads="1"/>
          </p:cNvSpPr>
          <p:nvPr>
            <p:ph type="sldNum" sz="quarter" idx="4"/>
          </p:nvPr>
        </p:nvSpPr>
        <p:spPr bwMode="auto">
          <a:xfrm>
            <a:off x="21701030" y="38982561"/>
            <a:ext cx="7064565" cy="2972814"/>
          </a:xfrm>
          <a:prstGeom prst="rect">
            <a:avLst/>
          </a:prstGeom>
          <a:noFill/>
          <a:ln w="9525">
            <a:noFill/>
            <a:miter lim="800000"/>
            <a:headEnd/>
            <a:tailEnd/>
          </a:ln>
          <a:effectLst/>
        </p:spPr>
        <p:txBody>
          <a:bodyPr vert="horz" wrap="square" lIns="452628" tIns="226314" rIns="452628" bIns="226314" numCol="1" anchor="t" anchorCtr="0" compatLnSpc="1">
            <a:prstTxWarp prst="textNoShape">
              <a:avLst/>
            </a:prstTxWarp>
          </a:bodyPr>
          <a:lstStyle>
            <a:lvl1pPr algn="r">
              <a:defRPr sz="6900"/>
            </a:lvl1pPr>
          </a:lstStyle>
          <a:p>
            <a:pPr>
              <a:defRPr/>
            </a:pPr>
            <a:fld id="{5F756EEC-5EC0-4BC2-8931-1A563CB4AC8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25963" rtl="0" eaLnBrk="0" fontAlgn="base" hangingPunct="0">
        <a:spcBef>
          <a:spcPct val="0"/>
        </a:spcBef>
        <a:spcAft>
          <a:spcPct val="0"/>
        </a:spcAft>
        <a:defRPr sz="21800">
          <a:solidFill>
            <a:schemeClr val="tx2"/>
          </a:solidFill>
          <a:latin typeface="+mj-lt"/>
          <a:ea typeface="+mj-ea"/>
          <a:cs typeface="+mj-cs"/>
        </a:defRPr>
      </a:lvl1pPr>
      <a:lvl2pPr algn="ctr" defTabSz="4525963" rtl="0" eaLnBrk="0" fontAlgn="base" hangingPunct="0">
        <a:spcBef>
          <a:spcPct val="0"/>
        </a:spcBef>
        <a:spcAft>
          <a:spcPct val="0"/>
        </a:spcAft>
        <a:defRPr sz="21800">
          <a:solidFill>
            <a:schemeClr val="tx2"/>
          </a:solidFill>
          <a:latin typeface="Arial" charset="0"/>
          <a:ea typeface="宋体" pitchFamily="2" charset="-122"/>
        </a:defRPr>
      </a:lvl2pPr>
      <a:lvl3pPr algn="ctr" defTabSz="4525963" rtl="0" eaLnBrk="0" fontAlgn="base" hangingPunct="0">
        <a:spcBef>
          <a:spcPct val="0"/>
        </a:spcBef>
        <a:spcAft>
          <a:spcPct val="0"/>
        </a:spcAft>
        <a:defRPr sz="21800">
          <a:solidFill>
            <a:schemeClr val="tx2"/>
          </a:solidFill>
          <a:latin typeface="Arial" charset="0"/>
          <a:ea typeface="宋体" pitchFamily="2" charset="-122"/>
        </a:defRPr>
      </a:lvl3pPr>
      <a:lvl4pPr algn="ctr" defTabSz="4525963" rtl="0" eaLnBrk="0" fontAlgn="base" hangingPunct="0">
        <a:spcBef>
          <a:spcPct val="0"/>
        </a:spcBef>
        <a:spcAft>
          <a:spcPct val="0"/>
        </a:spcAft>
        <a:defRPr sz="21800">
          <a:solidFill>
            <a:schemeClr val="tx2"/>
          </a:solidFill>
          <a:latin typeface="Arial" charset="0"/>
          <a:ea typeface="宋体" pitchFamily="2" charset="-122"/>
        </a:defRPr>
      </a:lvl4pPr>
      <a:lvl5pPr algn="ctr" defTabSz="4525963" rtl="0" eaLnBrk="0" fontAlgn="base" hangingPunct="0">
        <a:spcBef>
          <a:spcPct val="0"/>
        </a:spcBef>
        <a:spcAft>
          <a:spcPct val="0"/>
        </a:spcAft>
        <a:defRPr sz="21800">
          <a:solidFill>
            <a:schemeClr val="tx2"/>
          </a:solidFill>
          <a:latin typeface="Arial" charset="0"/>
          <a:ea typeface="宋体" pitchFamily="2" charset="-122"/>
        </a:defRPr>
      </a:lvl5pPr>
      <a:lvl6pPr marL="457200" algn="ctr" defTabSz="4525963" rtl="0" fontAlgn="base">
        <a:spcBef>
          <a:spcPct val="0"/>
        </a:spcBef>
        <a:spcAft>
          <a:spcPct val="0"/>
        </a:spcAft>
        <a:defRPr sz="21800">
          <a:solidFill>
            <a:schemeClr val="tx2"/>
          </a:solidFill>
          <a:latin typeface="Arial" charset="0"/>
          <a:ea typeface="宋体" pitchFamily="2" charset="-122"/>
        </a:defRPr>
      </a:lvl6pPr>
      <a:lvl7pPr marL="914400" algn="ctr" defTabSz="4525963" rtl="0" fontAlgn="base">
        <a:spcBef>
          <a:spcPct val="0"/>
        </a:spcBef>
        <a:spcAft>
          <a:spcPct val="0"/>
        </a:spcAft>
        <a:defRPr sz="21800">
          <a:solidFill>
            <a:schemeClr val="tx2"/>
          </a:solidFill>
          <a:latin typeface="Arial" charset="0"/>
          <a:ea typeface="宋体" pitchFamily="2" charset="-122"/>
        </a:defRPr>
      </a:lvl7pPr>
      <a:lvl8pPr marL="1371600" algn="ctr" defTabSz="4525963" rtl="0" fontAlgn="base">
        <a:spcBef>
          <a:spcPct val="0"/>
        </a:spcBef>
        <a:spcAft>
          <a:spcPct val="0"/>
        </a:spcAft>
        <a:defRPr sz="21800">
          <a:solidFill>
            <a:schemeClr val="tx2"/>
          </a:solidFill>
          <a:latin typeface="Arial" charset="0"/>
          <a:ea typeface="宋体" pitchFamily="2" charset="-122"/>
        </a:defRPr>
      </a:lvl8pPr>
      <a:lvl9pPr marL="1828800" algn="ctr" defTabSz="4525963" rtl="0" fontAlgn="base">
        <a:spcBef>
          <a:spcPct val="0"/>
        </a:spcBef>
        <a:spcAft>
          <a:spcPct val="0"/>
        </a:spcAft>
        <a:defRPr sz="21800">
          <a:solidFill>
            <a:schemeClr val="tx2"/>
          </a:solidFill>
          <a:latin typeface="Arial" charset="0"/>
          <a:ea typeface="宋体" pitchFamily="2" charset="-122"/>
        </a:defRPr>
      </a:lvl9pPr>
    </p:titleStyle>
    <p:bodyStyle>
      <a:lvl1pPr marL="1697038" indent="-1697038" algn="l" defTabSz="4525963" rtl="0" eaLnBrk="0" fontAlgn="base" hangingPunct="0">
        <a:spcBef>
          <a:spcPct val="20000"/>
        </a:spcBef>
        <a:spcAft>
          <a:spcPct val="0"/>
        </a:spcAft>
        <a:buChar char="•"/>
        <a:defRPr sz="15800">
          <a:solidFill>
            <a:schemeClr val="tx1"/>
          </a:solidFill>
          <a:latin typeface="+mn-lt"/>
          <a:ea typeface="+mn-ea"/>
          <a:cs typeface="+mn-cs"/>
        </a:defRPr>
      </a:lvl1pPr>
      <a:lvl2pPr marL="3678238" indent="-1414463" algn="l" defTabSz="4525963" rtl="0" eaLnBrk="0" fontAlgn="base" hangingPunct="0">
        <a:spcBef>
          <a:spcPct val="20000"/>
        </a:spcBef>
        <a:spcAft>
          <a:spcPct val="0"/>
        </a:spcAft>
        <a:buChar char="–"/>
        <a:defRPr sz="13900">
          <a:solidFill>
            <a:schemeClr val="tx1"/>
          </a:solidFill>
          <a:latin typeface="+mn-lt"/>
          <a:ea typeface="+mn-ea"/>
        </a:defRPr>
      </a:lvl2pPr>
      <a:lvl3pPr marL="5657850" indent="-1131888" algn="l" defTabSz="4525963" rtl="0" eaLnBrk="0" fontAlgn="base" hangingPunct="0">
        <a:spcBef>
          <a:spcPct val="20000"/>
        </a:spcBef>
        <a:spcAft>
          <a:spcPct val="0"/>
        </a:spcAft>
        <a:buChar char="•"/>
        <a:defRPr sz="11900">
          <a:solidFill>
            <a:schemeClr val="tx1"/>
          </a:solidFill>
          <a:latin typeface="+mn-lt"/>
          <a:ea typeface="+mn-ea"/>
        </a:defRPr>
      </a:lvl3pPr>
      <a:lvl4pPr marL="7921625" indent="-1131888" algn="l" defTabSz="4525963" rtl="0" eaLnBrk="0" fontAlgn="base" hangingPunct="0">
        <a:spcBef>
          <a:spcPct val="20000"/>
        </a:spcBef>
        <a:spcAft>
          <a:spcPct val="0"/>
        </a:spcAft>
        <a:buChar char="–"/>
        <a:defRPr sz="9900">
          <a:solidFill>
            <a:schemeClr val="tx1"/>
          </a:solidFill>
          <a:latin typeface="+mn-lt"/>
          <a:ea typeface="+mn-ea"/>
        </a:defRPr>
      </a:lvl4pPr>
      <a:lvl5pPr marL="10183813" indent="-1131888" algn="l" defTabSz="4525963" rtl="0" eaLnBrk="0" fontAlgn="base" hangingPunct="0">
        <a:spcBef>
          <a:spcPct val="20000"/>
        </a:spcBef>
        <a:spcAft>
          <a:spcPct val="0"/>
        </a:spcAft>
        <a:buChar char="»"/>
        <a:defRPr sz="9900">
          <a:solidFill>
            <a:schemeClr val="tx1"/>
          </a:solidFill>
          <a:latin typeface="+mn-lt"/>
          <a:ea typeface="+mn-ea"/>
        </a:defRPr>
      </a:lvl5pPr>
      <a:lvl6pPr marL="10641013" indent="-1131888" algn="l" defTabSz="4525963" rtl="0" fontAlgn="base">
        <a:spcBef>
          <a:spcPct val="20000"/>
        </a:spcBef>
        <a:spcAft>
          <a:spcPct val="0"/>
        </a:spcAft>
        <a:buChar char="»"/>
        <a:defRPr sz="9900">
          <a:solidFill>
            <a:schemeClr val="tx1"/>
          </a:solidFill>
          <a:latin typeface="+mn-lt"/>
          <a:ea typeface="+mn-ea"/>
        </a:defRPr>
      </a:lvl6pPr>
      <a:lvl7pPr marL="11098213" indent="-1131888" algn="l" defTabSz="4525963" rtl="0" fontAlgn="base">
        <a:spcBef>
          <a:spcPct val="20000"/>
        </a:spcBef>
        <a:spcAft>
          <a:spcPct val="0"/>
        </a:spcAft>
        <a:buChar char="»"/>
        <a:defRPr sz="9900">
          <a:solidFill>
            <a:schemeClr val="tx1"/>
          </a:solidFill>
          <a:latin typeface="+mn-lt"/>
          <a:ea typeface="+mn-ea"/>
        </a:defRPr>
      </a:lvl7pPr>
      <a:lvl8pPr marL="11555413" indent="-1131888" algn="l" defTabSz="4525963" rtl="0" fontAlgn="base">
        <a:spcBef>
          <a:spcPct val="20000"/>
        </a:spcBef>
        <a:spcAft>
          <a:spcPct val="0"/>
        </a:spcAft>
        <a:buChar char="»"/>
        <a:defRPr sz="9900">
          <a:solidFill>
            <a:schemeClr val="tx1"/>
          </a:solidFill>
          <a:latin typeface="+mn-lt"/>
          <a:ea typeface="+mn-ea"/>
        </a:defRPr>
      </a:lvl8pPr>
      <a:lvl9pPr marL="12012613" indent="-1131888" algn="l" defTabSz="4525963" rtl="0" fontAlgn="base">
        <a:spcBef>
          <a:spcPct val="20000"/>
        </a:spcBef>
        <a:spcAft>
          <a:spcPct val="0"/>
        </a:spcAft>
        <a:buChar char="»"/>
        <a:defRPr sz="9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0030" y="2651163"/>
            <a:ext cx="28364220" cy="11624307"/>
            <a:chOff x="1242443" y="3186238"/>
            <a:chExt cx="28364220" cy="16633848"/>
          </a:xfrm>
        </p:grpSpPr>
        <p:sp>
          <p:nvSpPr>
            <p:cNvPr id="3" name="圆角矩形 43"/>
            <p:cNvSpPr>
              <a:spLocks noChangeArrowheads="1"/>
            </p:cNvSpPr>
            <p:nvPr/>
          </p:nvSpPr>
          <p:spPr bwMode="auto">
            <a:xfrm>
              <a:off x="1242443" y="3186238"/>
              <a:ext cx="28364220" cy="16633848"/>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sp>
          <p:nvSpPr>
            <p:cNvPr id="7" name="TextBox 6"/>
            <p:cNvSpPr txBox="1"/>
            <p:nvPr/>
          </p:nvSpPr>
          <p:spPr>
            <a:xfrm>
              <a:off x="13319339" y="5469752"/>
              <a:ext cx="15625736" cy="750099"/>
            </a:xfrm>
            <a:prstGeom prst="rect">
              <a:avLst/>
            </a:prstGeom>
            <a:noFill/>
          </p:spPr>
          <p:txBody>
            <a:bodyPr wrap="square" rtlCol="0">
              <a:spAutoFit/>
            </a:bodyPr>
            <a:lstStyle/>
            <a:p>
              <a:pPr algn="just"/>
              <a:endParaRPr lang="zh-CN" altLang="en-US" sz="4000" dirty="0">
                <a:latin typeface="+mn-ea"/>
                <a:ea typeface="+mn-ea"/>
              </a:endParaRPr>
            </a:p>
          </p:txBody>
        </p:sp>
      </p:grpSp>
      <p:sp>
        <p:nvSpPr>
          <p:cNvPr id="6" name="圆角矩形 43"/>
          <p:cNvSpPr>
            <a:spLocks noChangeArrowheads="1"/>
          </p:cNvSpPr>
          <p:nvPr/>
        </p:nvSpPr>
        <p:spPr bwMode="auto">
          <a:xfrm>
            <a:off x="954411" y="15211574"/>
            <a:ext cx="10657184" cy="27147016"/>
          </a:xfrm>
          <a:prstGeom prst="roundRect">
            <a:avLst>
              <a:gd name="adj" fmla="val 3014"/>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r>
              <a:rPr lang="en-US" altLang="zh-CN" sz="5400" dirty="0" smtClean="0"/>
              <a:t>      </a:t>
            </a:r>
            <a:r>
              <a:rPr lang="en-US" altLang="zh-CN" sz="4800" dirty="0" smtClean="0"/>
              <a:t> </a:t>
            </a:r>
          </a:p>
          <a:p>
            <a:pPr>
              <a:lnSpc>
                <a:spcPts val="6200"/>
              </a:lnSpc>
            </a:pPr>
            <a:r>
              <a:rPr lang="en-US" altLang="zh-CN" sz="4800" dirty="0" smtClean="0"/>
              <a:t> </a:t>
            </a:r>
            <a:r>
              <a:rPr lang="zh-CN" altLang="zh-CN" sz="4000" dirty="0" smtClean="0">
                <a:latin typeface="华文楷体" pitchFamily="2" charset="-122"/>
                <a:ea typeface="华文楷体" pitchFamily="2" charset="-122"/>
              </a:rPr>
              <a:t>磁重联是等离子体中的基本物理过程，在太阳风暴和地球空间暴的爆发过程中起着关键作用。磁重联是三维过程，发生在磁零点和零点</a:t>
            </a:r>
            <a:r>
              <a:rPr lang="en-US" altLang="zh-CN" sz="4000" dirty="0" smtClean="0">
                <a:latin typeface="华文楷体" pitchFamily="2" charset="-122"/>
                <a:ea typeface="华文楷体" pitchFamily="2" charset="-122"/>
              </a:rPr>
              <a:t>-</a:t>
            </a:r>
            <a:r>
              <a:rPr lang="zh-CN" altLang="zh-CN" sz="4000" dirty="0" smtClean="0">
                <a:latin typeface="华文楷体" pitchFamily="2" charset="-122"/>
                <a:ea typeface="华文楷体" pitchFamily="2" charset="-122"/>
              </a:rPr>
              <a:t>零点连线构成的拓扑结构上。几十年来科学家一直在自然界中寻找磁零点，但都没有成功。濮祖荫教授领导的研究小组基于</a:t>
            </a:r>
            <a:r>
              <a:rPr lang="en-US" altLang="zh-CN" sz="4000" dirty="0" smtClean="0">
                <a:latin typeface="华文楷体" pitchFamily="2" charset="-122"/>
                <a:ea typeface="华文楷体" pitchFamily="2" charset="-122"/>
              </a:rPr>
              <a:t>Poincare</a:t>
            </a:r>
            <a:r>
              <a:rPr lang="zh-CN" altLang="zh-CN" sz="4000" dirty="0" smtClean="0">
                <a:latin typeface="华文楷体" pitchFamily="2" charset="-122"/>
                <a:ea typeface="华文楷体" pitchFamily="2" charset="-122"/>
              </a:rPr>
              <a:t>指数方法，分析</a:t>
            </a:r>
            <a:r>
              <a:rPr lang="en-US" altLang="zh-CN" sz="4000" dirty="0" smtClean="0">
                <a:latin typeface="华文楷体" pitchFamily="2" charset="-122"/>
                <a:ea typeface="华文楷体" pitchFamily="2" charset="-122"/>
              </a:rPr>
              <a:t>Cluster 4</a:t>
            </a:r>
            <a:r>
              <a:rPr lang="zh-CN" altLang="zh-CN" sz="4000" dirty="0" smtClean="0">
                <a:latin typeface="华文楷体" pitchFamily="2" charset="-122"/>
                <a:ea typeface="华文楷体" pitchFamily="2" charset="-122"/>
              </a:rPr>
              <a:t>颗卫星在地球磁尾的探测数据，首次从观测上确认了磁零点的存在，并进一步探测到三维磁重联所有四种 </a:t>
            </a:r>
            <a:r>
              <a:rPr lang="en-US" altLang="zh-CN" sz="4000" dirty="0" smtClean="0">
                <a:latin typeface="华文楷体" pitchFamily="2" charset="-122"/>
                <a:ea typeface="华文楷体" pitchFamily="2" charset="-122"/>
              </a:rPr>
              <a:t>(A, B, As, Bs) </a:t>
            </a:r>
            <a:r>
              <a:rPr lang="zh-CN" altLang="zh-CN" sz="4000" dirty="0" smtClean="0">
                <a:latin typeface="华文楷体" pitchFamily="2" charset="-122"/>
                <a:ea typeface="华文楷体" pitchFamily="2" charset="-122"/>
              </a:rPr>
              <a:t>磁零点存在的证据。主要研究成果</a:t>
            </a:r>
            <a:r>
              <a:rPr lang="en-US" altLang="zh-CN" sz="4000" dirty="0" smtClean="0">
                <a:latin typeface="华文楷体" pitchFamily="2" charset="-122"/>
                <a:ea typeface="华文楷体" pitchFamily="2" charset="-122"/>
              </a:rPr>
              <a:t>2006</a:t>
            </a:r>
            <a:r>
              <a:rPr lang="zh-CN" altLang="zh-CN" sz="4000" dirty="0" smtClean="0">
                <a:latin typeface="华文楷体" pitchFamily="2" charset="-122"/>
                <a:ea typeface="华文楷体" pitchFamily="2" charset="-122"/>
              </a:rPr>
              <a:t>年</a:t>
            </a:r>
            <a:r>
              <a:rPr lang="en-US" altLang="zh-CN" sz="4000" dirty="0" smtClean="0">
                <a:latin typeface="华文楷体" pitchFamily="2" charset="-122"/>
                <a:ea typeface="华文楷体" pitchFamily="2" charset="-122"/>
              </a:rPr>
              <a:t>7</a:t>
            </a:r>
            <a:r>
              <a:rPr lang="zh-CN" altLang="zh-CN" sz="4000" dirty="0" smtClean="0">
                <a:latin typeface="华文楷体" pitchFamily="2" charset="-122"/>
                <a:ea typeface="华文楷体" pitchFamily="2" charset="-122"/>
              </a:rPr>
              <a:t>月发表在《</a:t>
            </a:r>
            <a:r>
              <a:rPr lang="en-US" altLang="zh-CN" sz="4000" dirty="0" smtClean="0">
                <a:latin typeface="华文楷体" pitchFamily="2" charset="-122"/>
                <a:ea typeface="华文楷体" pitchFamily="2" charset="-122"/>
              </a:rPr>
              <a:t>Nature Physics</a:t>
            </a:r>
            <a:r>
              <a:rPr lang="zh-CN" altLang="zh-CN" sz="4000" dirty="0" smtClean="0">
                <a:latin typeface="华文楷体" pitchFamily="2" charset="-122"/>
                <a:ea typeface="华文楷体" pitchFamily="2" charset="-122"/>
              </a:rPr>
              <a:t>》上，该刊同期专文介绍：“在</a:t>
            </a:r>
            <a:r>
              <a:rPr lang="en-US" altLang="zh-CN" sz="4000" dirty="0" smtClean="0">
                <a:latin typeface="华文楷体" pitchFamily="2" charset="-122"/>
                <a:ea typeface="华文楷体" pitchFamily="2" charset="-122"/>
              </a:rPr>
              <a:t>Cluster</a:t>
            </a:r>
            <a:r>
              <a:rPr lang="zh-CN" altLang="zh-CN" sz="4000" dirty="0" smtClean="0">
                <a:latin typeface="华文楷体" pitchFamily="2" charset="-122"/>
                <a:ea typeface="华文楷体" pitchFamily="2" charset="-122"/>
              </a:rPr>
              <a:t>四面体中找到一个磁零点，首次确定了磁零点的存在”。欧洲空间局科学部将三维磁零点的观测作为</a:t>
            </a:r>
            <a:r>
              <a:rPr lang="en-US" altLang="zh-CN" sz="4000" dirty="0" smtClean="0">
                <a:latin typeface="华文楷体" pitchFamily="2" charset="-122"/>
                <a:ea typeface="华文楷体" pitchFamily="2" charset="-122"/>
              </a:rPr>
              <a:t>Top Story </a:t>
            </a:r>
            <a:r>
              <a:rPr lang="zh-CN" altLang="zh-CN" sz="4000" dirty="0" smtClean="0">
                <a:latin typeface="华文楷体" pitchFamily="2" charset="-122"/>
                <a:ea typeface="华文楷体" pitchFamily="2" charset="-122"/>
              </a:rPr>
              <a:t>做了报道：“一个由中国科学家领导的国际小组揭示了这一磁零点基本的拓扑和物理特性。这一科学上的突破，是一个杰出的成就”，“是</a:t>
            </a:r>
            <a:r>
              <a:rPr lang="en-US" altLang="zh-CN" sz="4000" dirty="0" smtClean="0">
                <a:latin typeface="华文楷体" pitchFamily="2" charset="-122"/>
                <a:ea typeface="华文楷体" pitchFamily="2" charset="-122"/>
              </a:rPr>
              <a:t>Cluster</a:t>
            </a:r>
            <a:r>
              <a:rPr lang="zh-CN" altLang="zh-CN" sz="4000" dirty="0" smtClean="0">
                <a:latin typeface="华文楷体" pitchFamily="2" charset="-122"/>
                <a:ea typeface="华文楷体" pitchFamily="2" charset="-122"/>
              </a:rPr>
              <a:t>计划的一个主要成果”。该成果获</a:t>
            </a:r>
            <a:r>
              <a:rPr lang="en-US" altLang="zh-CN" sz="4000" dirty="0" smtClean="0">
                <a:latin typeface="华文楷体" pitchFamily="2" charset="-122"/>
                <a:ea typeface="华文楷体" pitchFamily="2" charset="-122"/>
              </a:rPr>
              <a:t>2006</a:t>
            </a:r>
            <a:r>
              <a:rPr lang="zh-CN" altLang="zh-CN" sz="4000" dirty="0" smtClean="0">
                <a:latin typeface="华文楷体" pitchFamily="2" charset="-122"/>
                <a:ea typeface="华文楷体" pitchFamily="2" charset="-122"/>
              </a:rPr>
              <a:t>年度教育部“中国高等学校十大科技进展”奖。</a:t>
            </a:r>
            <a:r>
              <a:rPr lang="en-US" altLang="zh-CN" sz="4000" dirty="0" smtClean="0">
                <a:latin typeface="华文楷体" pitchFamily="2" charset="-122"/>
                <a:ea typeface="华文楷体" pitchFamily="2" charset="-122"/>
              </a:rPr>
              <a:t>2009</a:t>
            </a:r>
            <a:r>
              <a:rPr lang="zh-CN" altLang="zh-CN" sz="4000" dirty="0" smtClean="0">
                <a:latin typeface="华文楷体" pitchFamily="2" charset="-122"/>
                <a:ea typeface="华文楷体" pitchFamily="2" charset="-122"/>
              </a:rPr>
              <a:t>和</a:t>
            </a:r>
            <a:r>
              <a:rPr lang="en-US" altLang="zh-CN" sz="4000" dirty="0" smtClean="0">
                <a:latin typeface="华文楷体" pitchFamily="2" charset="-122"/>
                <a:ea typeface="华文楷体" pitchFamily="2" charset="-122"/>
              </a:rPr>
              <a:t>2010</a:t>
            </a:r>
            <a:r>
              <a:rPr lang="zh-CN" altLang="zh-CN" sz="4000" dirty="0" smtClean="0">
                <a:latin typeface="华文楷体" pitchFamily="2" charset="-122"/>
                <a:ea typeface="华文楷体" pitchFamily="2" charset="-122"/>
              </a:rPr>
              <a:t>年欧空局两次列举</a:t>
            </a:r>
            <a:r>
              <a:rPr lang="en-US" altLang="zh-CN" sz="4000" dirty="0" smtClean="0">
                <a:latin typeface="华文楷体" pitchFamily="2" charset="-122"/>
                <a:ea typeface="华文楷体" pitchFamily="2" charset="-122"/>
              </a:rPr>
              <a:t>Cluster</a:t>
            </a:r>
            <a:r>
              <a:rPr lang="zh-CN" altLang="zh-CN" sz="4000" dirty="0" smtClean="0">
                <a:latin typeface="华文楷体" pitchFamily="2" charset="-122"/>
                <a:ea typeface="华文楷体" pitchFamily="2" charset="-122"/>
              </a:rPr>
              <a:t>探测</a:t>
            </a:r>
            <a:r>
              <a:rPr lang="en-US" altLang="zh-CN" sz="4000" dirty="0" smtClean="0">
                <a:latin typeface="华文楷体" pitchFamily="2" charset="-122"/>
                <a:ea typeface="华文楷体" pitchFamily="2" charset="-122"/>
              </a:rPr>
              <a:t>5</a:t>
            </a:r>
            <a:r>
              <a:rPr lang="zh-CN" altLang="zh-CN" sz="4000" dirty="0" smtClean="0">
                <a:latin typeface="华文楷体" pitchFamily="2" charset="-122"/>
                <a:ea typeface="华文楷体" pitchFamily="2" charset="-122"/>
              </a:rPr>
              <a:t>大成就，该成果均位于榜首。 “分量重联”与“反平行重联”多年来一直是磁层顶磁重联研究激烈争论的焦点。三维磁重联的图像揭示，这两种模型实际上是磁层顶三维重联在远离磁零点处与磁零点附近的不同表现。濮祖荫教授等通过双星</a:t>
            </a:r>
            <a:r>
              <a:rPr lang="en-US" altLang="zh-CN" sz="4000" dirty="0" smtClean="0">
                <a:latin typeface="华文楷体" pitchFamily="2" charset="-122"/>
                <a:ea typeface="华文楷体" pitchFamily="2" charset="-122"/>
              </a:rPr>
              <a:t>-Cluster</a:t>
            </a:r>
            <a:r>
              <a:rPr lang="zh-CN" altLang="zh-CN" sz="4000" dirty="0" smtClean="0">
                <a:latin typeface="华文楷体" pitchFamily="2" charset="-122"/>
                <a:ea typeface="华文楷体" pitchFamily="2" charset="-122"/>
              </a:rPr>
              <a:t>联合观测，确认分量重联和反平行重联同时发生，并找到磁层顶大尺度“</a:t>
            </a:r>
            <a:r>
              <a:rPr lang="en-US" altLang="zh-CN" sz="4000" dirty="0" smtClean="0">
                <a:latin typeface="华文楷体" pitchFamily="2" charset="-122"/>
                <a:ea typeface="华文楷体" pitchFamily="2" charset="-122"/>
              </a:rPr>
              <a:t>S</a:t>
            </a:r>
            <a:r>
              <a:rPr lang="zh-CN" altLang="zh-CN" sz="4000" dirty="0" smtClean="0">
                <a:latin typeface="华文楷体" pitchFamily="2" charset="-122"/>
                <a:ea typeface="华文楷体" pitchFamily="2" charset="-122"/>
              </a:rPr>
              <a:t>”型重联线的“轨迹”，为磁层顶三维大尺度重联图像提供了观测基础，获得了国际同行的高度评价。</a:t>
            </a:r>
          </a:p>
          <a:p>
            <a:pPr defTabSz="4525963"/>
            <a:endParaRPr lang="en-US" altLang="zh-CN" sz="6000" dirty="0" smtClean="0"/>
          </a:p>
          <a:p>
            <a:pPr defTabSz="4525963"/>
            <a:endParaRPr lang="en-US" altLang="zh-CN" sz="6000" dirty="0"/>
          </a:p>
          <a:p>
            <a:pPr defTabSz="4525963"/>
            <a:r>
              <a:rPr lang="en-US" altLang="zh-CN" sz="6000" dirty="0" smtClean="0"/>
              <a:t> </a:t>
            </a:r>
          </a:p>
          <a:p>
            <a:pPr defTabSz="4525963"/>
            <a:endParaRPr lang="zh-CN" altLang="en-US" sz="6000" dirty="0"/>
          </a:p>
        </p:txBody>
      </p:sp>
      <p:sp>
        <p:nvSpPr>
          <p:cNvPr id="10" name="圆角矩形 43"/>
          <p:cNvSpPr>
            <a:spLocks noChangeArrowheads="1"/>
          </p:cNvSpPr>
          <p:nvPr/>
        </p:nvSpPr>
        <p:spPr bwMode="auto">
          <a:xfrm>
            <a:off x="12619707" y="15211574"/>
            <a:ext cx="16993888" cy="27147016"/>
          </a:xfrm>
          <a:prstGeom prst="roundRect">
            <a:avLst>
              <a:gd name="adj" fmla="val 4875"/>
            </a:avLst>
          </a:prstGeom>
          <a:solidFill>
            <a:srgbClr val="CCECFF">
              <a:alpha val="7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525963"/>
            <a:r>
              <a:rPr lang="zh-CN" altLang="en-US" sz="4400" b="1" dirty="0" smtClean="0">
                <a:solidFill>
                  <a:srgbClr val="E23271"/>
                </a:solidFill>
                <a:latin typeface="Times New Roman" pitchFamily="18" charset="0"/>
                <a:cs typeface="Times New Roman" pitchFamily="18" charset="0"/>
              </a:rPr>
              <a:t>  </a:t>
            </a:r>
            <a:endParaRPr lang="zh-CN" altLang="en-US" sz="4400" dirty="0">
              <a:latin typeface="Times New Roman" pitchFamily="18" charset="0"/>
              <a:cs typeface="Times New Roman" pitchFamily="18" charset="0"/>
            </a:endParaRPr>
          </a:p>
          <a:p>
            <a:pPr defTabSz="4525963"/>
            <a:endParaRPr lang="zh-CN" altLang="en-US" dirty="0">
              <a:latin typeface="Times New Roman" pitchFamily="18" charset="0"/>
              <a:cs typeface="Times New Roman" pitchFamily="18" charset="0"/>
            </a:endParaRPr>
          </a:p>
        </p:txBody>
      </p:sp>
      <p:sp>
        <p:nvSpPr>
          <p:cNvPr id="19" name="TextBox 18"/>
          <p:cNvSpPr txBox="1"/>
          <p:nvPr/>
        </p:nvSpPr>
        <p:spPr>
          <a:xfrm>
            <a:off x="23261758" y="21539567"/>
            <a:ext cx="184730" cy="646331"/>
          </a:xfrm>
          <a:prstGeom prst="rect">
            <a:avLst/>
          </a:prstGeom>
          <a:noFill/>
        </p:spPr>
        <p:txBody>
          <a:bodyPr wrap="none" rtlCol="0">
            <a:spAutoFit/>
          </a:bodyPr>
          <a:lstStyle/>
          <a:p>
            <a:pPr lvl="0" algn="ctr"/>
            <a:endParaRPr lang="en-US" altLang="zh-CN" sz="3600" b="1" dirty="0">
              <a:solidFill>
                <a:srgbClr val="000000"/>
              </a:solidFill>
              <a:latin typeface="微软雅黑" pitchFamily="34" charset="-122"/>
              <a:ea typeface="微软雅黑" pitchFamily="34" charset="-122"/>
            </a:endParaRPr>
          </a:p>
        </p:txBody>
      </p:sp>
      <p:sp>
        <p:nvSpPr>
          <p:cNvPr id="5" name="矩形 4"/>
          <p:cNvSpPr/>
          <p:nvPr/>
        </p:nvSpPr>
        <p:spPr>
          <a:xfrm>
            <a:off x="18092315" y="3474270"/>
            <a:ext cx="9721080" cy="11172289"/>
          </a:xfrm>
          <a:prstGeom prst="rect">
            <a:avLst/>
          </a:prstGeom>
        </p:spPr>
        <p:txBody>
          <a:bodyPr wrap="square">
            <a:spAutoFit/>
          </a:bodyPr>
          <a:lstStyle/>
          <a:p>
            <a:r>
              <a:rPr lang="zh-CN" altLang="zh-CN" sz="4000" dirty="0" smtClean="0">
                <a:latin typeface="华文楷体" pitchFamily="2" charset="-122"/>
                <a:ea typeface="华文楷体" pitchFamily="2" charset="-122"/>
              </a:rPr>
              <a:t>我院“空间物理与应用技术研究所”濮祖荫教授与现在我校物理学院工作的肖池阶研究员、王晓钢教授等合作，分析欧空局</a:t>
            </a:r>
            <a:r>
              <a:rPr lang="en-US" altLang="zh-CN" sz="4000" dirty="0" smtClean="0">
                <a:latin typeface="华文楷体" pitchFamily="2" charset="-122"/>
                <a:ea typeface="华文楷体" pitchFamily="2" charset="-122"/>
              </a:rPr>
              <a:t>Cluster </a:t>
            </a:r>
            <a:r>
              <a:rPr lang="zh-CN" altLang="zh-CN" sz="4000" dirty="0" smtClean="0">
                <a:latin typeface="华文楷体" pitchFamily="2" charset="-122"/>
                <a:ea typeface="华文楷体" pitchFamily="2" charset="-122"/>
              </a:rPr>
              <a:t>星座和中国双星探测数据，在空间等离子体三维磁重联研究领域取得了重要突破。</a:t>
            </a:r>
            <a:endParaRPr lang="en-US" altLang="zh-CN" sz="4000" dirty="0" smtClean="0">
              <a:latin typeface="华文楷体" pitchFamily="2" charset="-122"/>
              <a:ea typeface="华文楷体" pitchFamily="2" charset="-122"/>
            </a:endParaRPr>
          </a:p>
          <a:p>
            <a:endParaRPr lang="en-US" altLang="zh-CN" sz="4000" dirty="0" smtClean="0">
              <a:latin typeface="华文楷体" pitchFamily="2" charset="-122"/>
              <a:ea typeface="华文楷体" pitchFamily="2" charset="-122"/>
            </a:endParaRPr>
          </a:p>
          <a:p>
            <a:r>
              <a:rPr lang="zh-CN" altLang="en-US" sz="4000" dirty="0" smtClean="0">
                <a:latin typeface="华文楷体" pitchFamily="2" charset="-122"/>
                <a:ea typeface="华文楷体" pitchFamily="2" charset="-122"/>
                <a:cs typeface="Times New Roman" pitchFamily="18" charset="0"/>
              </a:rPr>
              <a:t>图</a:t>
            </a:r>
            <a:r>
              <a:rPr lang="en-US" altLang="zh-CN" sz="4000" dirty="0" smtClean="0">
                <a:latin typeface="华文楷体" pitchFamily="2" charset="-122"/>
                <a:ea typeface="华文楷体" pitchFamily="2" charset="-122"/>
                <a:cs typeface="Times New Roman" pitchFamily="18" charset="0"/>
              </a:rPr>
              <a:t>1</a:t>
            </a:r>
            <a:r>
              <a:rPr lang="zh-CN" altLang="en-US" sz="4000" dirty="0" smtClean="0">
                <a:latin typeface="华文楷体" pitchFamily="2" charset="-122"/>
                <a:ea typeface="华文楷体" pitchFamily="2" charset="-122"/>
                <a:cs typeface="Times New Roman" pitchFamily="18" charset="0"/>
              </a:rPr>
              <a:t>：</a:t>
            </a:r>
            <a:r>
              <a:rPr lang="en-US" altLang="zh-CN" sz="4000" dirty="0" smtClean="0">
                <a:latin typeface="华文楷体" pitchFamily="2" charset="-122"/>
                <a:ea typeface="华文楷体" pitchFamily="2" charset="-122"/>
                <a:cs typeface="Times New Roman" pitchFamily="18" charset="0"/>
              </a:rPr>
              <a:t>Nature Physics  (2006.N7) </a:t>
            </a:r>
            <a:r>
              <a:rPr lang="zh-CN" altLang="en-US" sz="4000" dirty="0" smtClean="0">
                <a:latin typeface="华文楷体" pitchFamily="2" charset="-122"/>
                <a:ea typeface="华文楷体" pitchFamily="2" charset="-122"/>
                <a:cs typeface="Times New Roman" pitchFamily="18" charset="0"/>
              </a:rPr>
              <a:t>发表论文“地球磁尾 三维磁重联零点结构的卫星观测证据”</a:t>
            </a:r>
            <a:endParaRPr lang="en-US" altLang="zh-CN" sz="4000" dirty="0" smtClean="0">
              <a:latin typeface="华文楷体" pitchFamily="2" charset="-122"/>
              <a:ea typeface="华文楷体" pitchFamily="2" charset="-122"/>
              <a:cs typeface="Times New Roman" pitchFamily="18" charset="0"/>
            </a:endParaRPr>
          </a:p>
          <a:p>
            <a:endParaRPr lang="en-US" altLang="zh-CN" sz="4000" dirty="0" smtClean="0">
              <a:latin typeface="华文楷体" pitchFamily="2" charset="-122"/>
              <a:ea typeface="华文楷体" pitchFamily="2" charset="-122"/>
              <a:cs typeface="Times New Roman" pitchFamily="18" charset="0"/>
            </a:endParaRPr>
          </a:p>
          <a:p>
            <a:r>
              <a:rPr lang="zh-CN" altLang="en-US" sz="4000" dirty="0" smtClean="0">
                <a:latin typeface="华文楷体" pitchFamily="2" charset="-122"/>
                <a:ea typeface="华文楷体" pitchFamily="2" charset="-122"/>
                <a:cs typeface="Times New Roman" pitchFamily="18" charset="0"/>
              </a:rPr>
              <a:t>图</a:t>
            </a:r>
            <a:r>
              <a:rPr lang="en-US" altLang="zh-CN" sz="4000" dirty="0" smtClean="0">
                <a:latin typeface="华文楷体" pitchFamily="2" charset="-122"/>
                <a:ea typeface="华文楷体" pitchFamily="2" charset="-122"/>
                <a:cs typeface="Times New Roman" pitchFamily="18" charset="0"/>
              </a:rPr>
              <a:t>2</a:t>
            </a:r>
            <a:r>
              <a:rPr lang="zh-CN" altLang="en-US" sz="4000" dirty="0" smtClean="0">
                <a:latin typeface="华文楷体" pitchFamily="2" charset="-122"/>
                <a:ea typeface="华文楷体" pitchFamily="2" charset="-122"/>
                <a:cs typeface="Times New Roman" pitchFamily="18" charset="0"/>
              </a:rPr>
              <a:t>：</a:t>
            </a:r>
            <a:r>
              <a:rPr lang="en-US" altLang="zh-CN" sz="4000" dirty="0" smtClean="0">
                <a:latin typeface="华文楷体" pitchFamily="2" charset="-122"/>
                <a:ea typeface="华文楷体" pitchFamily="2" charset="-122"/>
                <a:cs typeface="Times New Roman" pitchFamily="18" charset="0"/>
              </a:rPr>
              <a:t>Nature Physics  (2006.N7) </a:t>
            </a:r>
            <a:r>
              <a:rPr lang="zh-CN" altLang="en-US" sz="4000" dirty="0" smtClean="0">
                <a:latin typeface="华文楷体" pitchFamily="2" charset="-122"/>
                <a:ea typeface="华文楷体" pitchFamily="2" charset="-122"/>
                <a:cs typeface="Times New Roman" pitchFamily="18" charset="0"/>
              </a:rPr>
              <a:t>同期发表专文介绍磁重联零点和 </a:t>
            </a:r>
            <a:r>
              <a:rPr lang="en-US" altLang="zh-CN" sz="4000" dirty="0" smtClean="0">
                <a:latin typeface="华文楷体" pitchFamily="2" charset="-122"/>
                <a:ea typeface="华文楷体" pitchFamily="2" charset="-122"/>
                <a:cs typeface="Times New Roman" pitchFamily="18" charset="0"/>
              </a:rPr>
              <a:t>Xiao et al. </a:t>
            </a:r>
            <a:r>
              <a:rPr lang="zh-CN" altLang="en-US" sz="4000" dirty="0" smtClean="0">
                <a:latin typeface="华文楷体" pitchFamily="2" charset="-122"/>
                <a:ea typeface="华文楷体" pitchFamily="2" charset="-122"/>
                <a:cs typeface="Times New Roman" pitchFamily="18" charset="0"/>
              </a:rPr>
              <a:t>对三维磁重联零点的观测</a:t>
            </a:r>
            <a:r>
              <a:rPr lang="en-US" altLang="zh-CN" sz="4000" dirty="0" smtClean="0">
                <a:latin typeface="华文楷体" pitchFamily="2" charset="-122"/>
                <a:ea typeface="华文楷体" pitchFamily="2" charset="-122"/>
                <a:cs typeface="Times New Roman" pitchFamily="18" charset="0"/>
              </a:rPr>
              <a:t> </a:t>
            </a:r>
            <a:endParaRPr lang="zh-CN" altLang="en-US" sz="4000" dirty="0" smtClean="0">
              <a:latin typeface="华文楷体" pitchFamily="2" charset="-122"/>
              <a:ea typeface="华文楷体" pitchFamily="2" charset="-122"/>
              <a:cs typeface="Times New Roman" pitchFamily="18" charset="0"/>
            </a:endParaRPr>
          </a:p>
          <a:p>
            <a:endParaRPr lang="zh-CN" altLang="en-US" sz="4000" dirty="0" smtClean="0">
              <a:latin typeface="Times New Roman" pitchFamily="18" charset="0"/>
              <a:cs typeface="Times New Roman" pitchFamily="18" charset="0"/>
            </a:endParaRPr>
          </a:p>
          <a:p>
            <a:endParaRPr lang="en-US" altLang="zh-CN" sz="6000" dirty="0" smtClean="0"/>
          </a:p>
          <a:p>
            <a:endParaRPr lang="zh-CN" altLang="en-US" sz="6000" dirty="0"/>
          </a:p>
        </p:txBody>
      </p:sp>
      <p:pic>
        <p:nvPicPr>
          <p:cNvPr id="16" name="图片 15" descr="图片1.png"/>
          <p:cNvPicPr>
            <a:picLocks noChangeAspect="1"/>
          </p:cNvPicPr>
          <p:nvPr/>
        </p:nvPicPr>
        <p:blipFill>
          <a:blip r:embed="rId2" cstate="print"/>
          <a:stretch>
            <a:fillRect/>
          </a:stretch>
        </p:blipFill>
        <p:spPr>
          <a:xfrm>
            <a:off x="1890515" y="3474270"/>
            <a:ext cx="6840760" cy="9433048"/>
          </a:xfrm>
          <a:prstGeom prst="rect">
            <a:avLst/>
          </a:prstGeom>
        </p:spPr>
      </p:pic>
      <p:pic>
        <p:nvPicPr>
          <p:cNvPr id="23" name="图片 22" descr="图片2.png"/>
          <p:cNvPicPr>
            <a:picLocks noChangeAspect="1"/>
          </p:cNvPicPr>
          <p:nvPr/>
        </p:nvPicPr>
        <p:blipFill>
          <a:blip r:embed="rId3" cstate="print"/>
          <a:stretch>
            <a:fillRect/>
          </a:stretch>
        </p:blipFill>
        <p:spPr>
          <a:xfrm>
            <a:off x="9091315" y="3474270"/>
            <a:ext cx="7128792" cy="9433048"/>
          </a:xfrm>
          <a:prstGeom prst="rect">
            <a:avLst/>
          </a:prstGeom>
        </p:spPr>
      </p:pic>
      <p:sp>
        <p:nvSpPr>
          <p:cNvPr id="24" name="TextBox 23"/>
          <p:cNvSpPr txBox="1"/>
          <p:nvPr/>
        </p:nvSpPr>
        <p:spPr>
          <a:xfrm>
            <a:off x="3042643" y="13267358"/>
            <a:ext cx="3672408" cy="646331"/>
          </a:xfrm>
          <a:prstGeom prst="rect">
            <a:avLst/>
          </a:prstGeom>
          <a:noFill/>
        </p:spPr>
        <p:txBody>
          <a:bodyPr wrap="square" rtlCol="0">
            <a:spAutoFit/>
          </a:bodyPr>
          <a:lstStyle/>
          <a:p>
            <a:pPr algn="ctr"/>
            <a:r>
              <a:rPr lang="zh-CN" altLang="en-US" sz="3600" dirty="0" smtClean="0"/>
              <a:t>图</a:t>
            </a:r>
            <a:r>
              <a:rPr lang="en-US" altLang="zh-CN" sz="3600" dirty="0" smtClean="0"/>
              <a:t>1</a:t>
            </a:r>
            <a:endParaRPr lang="zh-CN" altLang="en-US" sz="3600" dirty="0"/>
          </a:p>
        </p:txBody>
      </p:sp>
      <p:sp>
        <p:nvSpPr>
          <p:cNvPr id="25" name="TextBox 24"/>
          <p:cNvSpPr txBox="1"/>
          <p:nvPr/>
        </p:nvSpPr>
        <p:spPr>
          <a:xfrm>
            <a:off x="10603483" y="13195350"/>
            <a:ext cx="2448272" cy="646331"/>
          </a:xfrm>
          <a:prstGeom prst="rect">
            <a:avLst/>
          </a:prstGeom>
          <a:noFill/>
        </p:spPr>
        <p:txBody>
          <a:bodyPr wrap="square" rtlCol="0">
            <a:spAutoFit/>
          </a:bodyPr>
          <a:lstStyle/>
          <a:p>
            <a:pPr algn="ctr"/>
            <a:r>
              <a:rPr lang="zh-CN" altLang="en-US" sz="3600" dirty="0" smtClean="0"/>
              <a:t>图</a:t>
            </a:r>
            <a:r>
              <a:rPr lang="en-US" altLang="zh-CN" sz="3600" dirty="0" smtClean="0"/>
              <a:t>2</a:t>
            </a:r>
            <a:endParaRPr lang="zh-CN" altLang="en-US" sz="3600" dirty="0"/>
          </a:p>
        </p:txBody>
      </p:sp>
      <p:pic>
        <p:nvPicPr>
          <p:cNvPr id="30" name="图片 29" descr="图片7.png"/>
          <p:cNvPicPr>
            <a:picLocks noChangeAspect="1"/>
          </p:cNvPicPr>
          <p:nvPr/>
        </p:nvPicPr>
        <p:blipFill>
          <a:blip r:embed="rId4" cstate="print"/>
          <a:stretch>
            <a:fillRect/>
          </a:stretch>
        </p:blipFill>
        <p:spPr>
          <a:xfrm>
            <a:off x="12835731" y="16003662"/>
            <a:ext cx="11953328" cy="12673408"/>
          </a:xfrm>
          <a:prstGeom prst="rect">
            <a:avLst/>
          </a:prstGeom>
        </p:spPr>
      </p:pic>
      <p:pic>
        <p:nvPicPr>
          <p:cNvPr id="31" name="图片 30" descr="图片8.jpg"/>
          <p:cNvPicPr>
            <a:picLocks noChangeAspect="1"/>
          </p:cNvPicPr>
          <p:nvPr/>
        </p:nvPicPr>
        <p:blipFill>
          <a:blip r:embed="rId5" cstate="print"/>
          <a:stretch>
            <a:fillRect/>
          </a:stretch>
        </p:blipFill>
        <p:spPr>
          <a:xfrm>
            <a:off x="24285003" y="15931654"/>
            <a:ext cx="4896544" cy="2880320"/>
          </a:xfrm>
          <a:prstGeom prst="rect">
            <a:avLst/>
          </a:prstGeom>
        </p:spPr>
      </p:pic>
      <p:pic>
        <p:nvPicPr>
          <p:cNvPr id="32" name="图片 31" descr="图片9.png"/>
          <p:cNvPicPr>
            <a:picLocks noChangeAspect="1"/>
          </p:cNvPicPr>
          <p:nvPr/>
        </p:nvPicPr>
        <p:blipFill>
          <a:blip r:embed="rId6" cstate="print"/>
          <a:stretch>
            <a:fillRect/>
          </a:stretch>
        </p:blipFill>
        <p:spPr>
          <a:xfrm>
            <a:off x="24645043" y="25724742"/>
            <a:ext cx="4032448" cy="2736304"/>
          </a:xfrm>
          <a:prstGeom prst="rect">
            <a:avLst/>
          </a:prstGeom>
        </p:spPr>
      </p:pic>
      <p:pic>
        <p:nvPicPr>
          <p:cNvPr id="33" name="图片 32" descr="图片10.png"/>
          <p:cNvPicPr>
            <a:picLocks noChangeAspect="1"/>
          </p:cNvPicPr>
          <p:nvPr/>
        </p:nvPicPr>
        <p:blipFill>
          <a:blip r:embed="rId7" cstate="print"/>
          <a:stretch>
            <a:fillRect/>
          </a:stretch>
        </p:blipFill>
        <p:spPr>
          <a:xfrm>
            <a:off x="24573035" y="20108118"/>
            <a:ext cx="4104456" cy="4824536"/>
          </a:xfrm>
          <a:prstGeom prst="rect">
            <a:avLst/>
          </a:prstGeom>
        </p:spPr>
      </p:pic>
      <p:sp>
        <p:nvSpPr>
          <p:cNvPr id="34" name="TextBox 33"/>
          <p:cNvSpPr txBox="1"/>
          <p:nvPr/>
        </p:nvSpPr>
        <p:spPr>
          <a:xfrm>
            <a:off x="15428019" y="15379397"/>
            <a:ext cx="7992888" cy="1323439"/>
          </a:xfrm>
          <a:prstGeom prst="rect">
            <a:avLst/>
          </a:prstGeom>
          <a:noFill/>
        </p:spPr>
        <p:txBody>
          <a:bodyPr wrap="square" rtlCol="0">
            <a:spAutoFit/>
          </a:bodyPr>
          <a:lstStyle/>
          <a:p>
            <a:pPr algn="ctr"/>
            <a:r>
              <a:rPr lang="en-US" altLang="zh-CN" sz="4000" b="1" dirty="0" smtClean="0">
                <a:latin typeface="Times New Roman" pitchFamily="18" charset="0"/>
                <a:cs typeface="Times New Roman" pitchFamily="18" charset="0"/>
              </a:rPr>
              <a:t>Cluster </a:t>
            </a:r>
            <a:r>
              <a:rPr lang="zh-CN" altLang="en-US" sz="4000" b="1" dirty="0" smtClean="0"/>
              <a:t>星座 </a:t>
            </a:r>
            <a:r>
              <a:rPr lang="en-US" altLang="zh-CN" sz="4000" b="1" dirty="0" smtClean="0">
                <a:latin typeface="Times New Roman" pitchFamily="18" charset="0"/>
                <a:cs typeface="Times New Roman" pitchFamily="18" charset="0"/>
              </a:rPr>
              <a:t>4 </a:t>
            </a:r>
            <a:r>
              <a:rPr lang="zh-CN" altLang="en-US" sz="4000" b="1" dirty="0" smtClean="0"/>
              <a:t>颗卫星对</a:t>
            </a:r>
            <a:r>
              <a:rPr lang="en-US" altLang="zh-CN" sz="4000" b="1" dirty="0" smtClean="0">
                <a:latin typeface="Times New Roman" pitchFamily="18" charset="0"/>
                <a:cs typeface="Times New Roman" pitchFamily="18" charset="0"/>
              </a:rPr>
              <a:t>2001</a:t>
            </a:r>
            <a:r>
              <a:rPr lang="zh-CN" altLang="en-US" sz="4000" b="1" dirty="0" smtClean="0">
                <a:latin typeface="Times New Roman" pitchFamily="18" charset="0"/>
                <a:cs typeface="Times New Roman" pitchFamily="18" charset="0"/>
              </a:rPr>
              <a:t>年</a:t>
            </a:r>
            <a:r>
              <a:rPr lang="en-US" altLang="zh-CN" sz="4000" b="1" dirty="0" smtClean="0">
                <a:latin typeface="Times New Roman" pitchFamily="18" charset="0"/>
                <a:cs typeface="Times New Roman" pitchFamily="18" charset="0"/>
              </a:rPr>
              <a:t>9</a:t>
            </a:r>
            <a:r>
              <a:rPr lang="zh-CN" altLang="en-US" sz="4000" b="1" dirty="0" smtClean="0">
                <a:latin typeface="Times New Roman" pitchFamily="18" charset="0"/>
                <a:cs typeface="Times New Roman" pitchFamily="18" charset="0"/>
              </a:rPr>
              <a:t>月</a:t>
            </a:r>
            <a:r>
              <a:rPr lang="en-US" altLang="zh-CN" sz="4000" b="1" dirty="0" smtClean="0">
                <a:latin typeface="Times New Roman" pitchFamily="18" charset="0"/>
                <a:cs typeface="Times New Roman" pitchFamily="18" charset="0"/>
              </a:rPr>
              <a:t>15</a:t>
            </a:r>
            <a:r>
              <a:rPr lang="zh-CN" altLang="en-US" sz="4000" b="1" dirty="0" smtClean="0">
                <a:latin typeface="Times New Roman" pitchFamily="18" charset="0"/>
                <a:cs typeface="Times New Roman" pitchFamily="18" charset="0"/>
              </a:rPr>
              <a:t>日磁尾磁重联事件的观测</a:t>
            </a:r>
            <a:endParaRPr lang="zh-CN" altLang="en-US" sz="4000" b="1" dirty="0">
              <a:latin typeface="Times New Roman" pitchFamily="18" charset="0"/>
              <a:cs typeface="Times New Roman" pitchFamily="18" charset="0"/>
            </a:endParaRPr>
          </a:p>
        </p:txBody>
      </p:sp>
      <p:sp>
        <p:nvSpPr>
          <p:cNvPr id="35" name="TextBox 34"/>
          <p:cNvSpPr txBox="1"/>
          <p:nvPr/>
        </p:nvSpPr>
        <p:spPr>
          <a:xfrm>
            <a:off x="16436131" y="28749078"/>
            <a:ext cx="5328592" cy="1015663"/>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(Xiao et al. Nature Physics, 2006)</a:t>
            </a:r>
            <a:endParaRPr lang="zh-CN" altLang="en-US" sz="2800" b="1" dirty="0" smtClean="0">
              <a:latin typeface="Times New Roman" pitchFamily="18" charset="0"/>
              <a:cs typeface="Times New Roman" pitchFamily="18" charset="0"/>
            </a:endParaRPr>
          </a:p>
          <a:p>
            <a:endParaRPr lang="zh-CN" altLang="en-US" sz="3200" dirty="0"/>
          </a:p>
        </p:txBody>
      </p:sp>
      <p:sp>
        <p:nvSpPr>
          <p:cNvPr id="36" name="TextBox 35"/>
          <p:cNvSpPr txBox="1"/>
          <p:nvPr/>
        </p:nvSpPr>
        <p:spPr>
          <a:xfrm>
            <a:off x="24981080" y="18879708"/>
            <a:ext cx="3552395" cy="615553"/>
          </a:xfrm>
          <a:prstGeom prst="rect">
            <a:avLst/>
          </a:prstGeom>
          <a:noFill/>
        </p:spPr>
        <p:txBody>
          <a:bodyPr wrap="square" rtlCol="0">
            <a:spAutoFit/>
          </a:bodyPr>
          <a:lstStyle/>
          <a:p>
            <a:pPr algn="ctr"/>
            <a:r>
              <a:rPr lang="zh-CN" altLang="en-US" sz="3400" b="1" dirty="0" smtClean="0"/>
              <a:t>卫星位置</a:t>
            </a:r>
            <a:endParaRPr lang="zh-CN" altLang="en-US" sz="3400" b="1" dirty="0"/>
          </a:p>
        </p:txBody>
      </p:sp>
      <p:sp>
        <p:nvSpPr>
          <p:cNvPr id="37" name="TextBox 36"/>
          <p:cNvSpPr txBox="1"/>
          <p:nvPr/>
        </p:nvSpPr>
        <p:spPr>
          <a:xfrm>
            <a:off x="24789059" y="22124342"/>
            <a:ext cx="936104" cy="461665"/>
          </a:xfrm>
          <a:prstGeom prst="rect">
            <a:avLst/>
          </a:prstGeom>
          <a:noFill/>
        </p:spPr>
        <p:txBody>
          <a:bodyPr wrap="square" rtlCol="0">
            <a:spAutoFit/>
          </a:bodyPr>
          <a:lstStyle/>
          <a:p>
            <a:r>
              <a:rPr lang="en-US" altLang="zh-CN" sz="2400" dirty="0" smtClean="0">
                <a:solidFill>
                  <a:srgbClr val="FF0000"/>
                </a:solidFill>
              </a:rPr>
              <a:t>C1</a:t>
            </a:r>
            <a:endParaRPr lang="zh-CN" altLang="en-US" sz="2400" dirty="0">
              <a:solidFill>
                <a:srgbClr val="FF0000"/>
              </a:solidFill>
            </a:endParaRPr>
          </a:p>
        </p:txBody>
      </p:sp>
      <p:sp>
        <p:nvSpPr>
          <p:cNvPr id="38" name="TextBox 37"/>
          <p:cNvSpPr txBox="1"/>
          <p:nvPr/>
        </p:nvSpPr>
        <p:spPr>
          <a:xfrm>
            <a:off x="27957411" y="21908318"/>
            <a:ext cx="576064" cy="461665"/>
          </a:xfrm>
          <a:prstGeom prst="rect">
            <a:avLst/>
          </a:prstGeom>
          <a:noFill/>
        </p:spPr>
        <p:txBody>
          <a:bodyPr wrap="square" rtlCol="0">
            <a:spAutoFit/>
          </a:bodyPr>
          <a:lstStyle/>
          <a:p>
            <a:r>
              <a:rPr lang="en-US" altLang="zh-CN" sz="2400" dirty="0" smtClean="0">
                <a:solidFill>
                  <a:srgbClr val="FF0000"/>
                </a:solidFill>
              </a:rPr>
              <a:t>C2</a:t>
            </a:r>
            <a:endParaRPr lang="zh-CN" altLang="en-US" sz="2400" dirty="0">
              <a:solidFill>
                <a:srgbClr val="FF0000"/>
              </a:solidFill>
            </a:endParaRPr>
          </a:p>
        </p:txBody>
      </p:sp>
      <p:sp>
        <p:nvSpPr>
          <p:cNvPr id="39" name="TextBox 38"/>
          <p:cNvSpPr txBox="1"/>
          <p:nvPr/>
        </p:nvSpPr>
        <p:spPr>
          <a:xfrm>
            <a:off x="26805283" y="20540166"/>
            <a:ext cx="864096" cy="461665"/>
          </a:xfrm>
          <a:prstGeom prst="rect">
            <a:avLst/>
          </a:prstGeom>
          <a:noFill/>
        </p:spPr>
        <p:txBody>
          <a:bodyPr wrap="square" rtlCol="0">
            <a:spAutoFit/>
          </a:bodyPr>
          <a:lstStyle/>
          <a:p>
            <a:r>
              <a:rPr lang="en-US" altLang="zh-CN" sz="2400" dirty="0" smtClean="0">
                <a:solidFill>
                  <a:srgbClr val="FF0000"/>
                </a:solidFill>
              </a:rPr>
              <a:t>C4</a:t>
            </a:r>
            <a:endParaRPr lang="zh-CN" altLang="en-US" sz="2400" dirty="0">
              <a:solidFill>
                <a:srgbClr val="FF0000"/>
              </a:solidFill>
            </a:endParaRPr>
          </a:p>
        </p:txBody>
      </p:sp>
      <p:sp>
        <p:nvSpPr>
          <p:cNvPr id="40" name="TextBox 39"/>
          <p:cNvSpPr txBox="1"/>
          <p:nvPr/>
        </p:nvSpPr>
        <p:spPr>
          <a:xfrm>
            <a:off x="26877291" y="23852534"/>
            <a:ext cx="576064" cy="461665"/>
          </a:xfrm>
          <a:prstGeom prst="rect">
            <a:avLst/>
          </a:prstGeom>
          <a:noFill/>
        </p:spPr>
        <p:txBody>
          <a:bodyPr wrap="square" rtlCol="0">
            <a:spAutoFit/>
          </a:bodyPr>
          <a:lstStyle/>
          <a:p>
            <a:r>
              <a:rPr lang="en-US" altLang="zh-CN" sz="2400" dirty="0" smtClean="0">
                <a:solidFill>
                  <a:srgbClr val="FF0000"/>
                </a:solidFill>
              </a:rPr>
              <a:t>C3</a:t>
            </a:r>
            <a:endParaRPr lang="zh-CN" altLang="en-US" sz="2400" dirty="0">
              <a:solidFill>
                <a:srgbClr val="FF0000"/>
              </a:solidFill>
            </a:endParaRPr>
          </a:p>
        </p:txBody>
      </p:sp>
      <p:sp>
        <p:nvSpPr>
          <p:cNvPr id="41" name="TextBox 40"/>
          <p:cNvSpPr txBox="1"/>
          <p:nvPr/>
        </p:nvSpPr>
        <p:spPr>
          <a:xfrm>
            <a:off x="26589259" y="22340366"/>
            <a:ext cx="360040" cy="216024"/>
          </a:xfrm>
          <a:prstGeom prst="rect">
            <a:avLst/>
          </a:prstGeom>
          <a:noFill/>
        </p:spPr>
        <p:txBody>
          <a:bodyPr wrap="square" rtlCol="0">
            <a:spAutoFit/>
          </a:bodyPr>
          <a:lstStyle/>
          <a:p>
            <a:r>
              <a:rPr lang="zh-CN" altLang="en-US" sz="800" dirty="0" smtClean="0">
                <a:solidFill>
                  <a:srgbClr val="FF0000"/>
                </a:solidFill>
              </a:rPr>
              <a:t>●</a:t>
            </a:r>
            <a:endParaRPr lang="zh-CN" altLang="en-US" sz="800" dirty="0">
              <a:solidFill>
                <a:srgbClr val="FF0000"/>
              </a:solidFill>
            </a:endParaRPr>
          </a:p>
        </p:txBody>
      </p:sp>
      <p:sp>
        <p:nvSpPr>
          <p:cNvPr id="42" name="TextBox 41"/>
          <p:cNvSpPr txBox="1"/>
          <p:nvPr/>
        </p:nvSpPr>
        <p:spPr>
          <a:xfrm>
            <a:off x="25437131" y="24932654"/>
            <a:ext cx="2664296" cy="523220"/>
          </a:xfrm>
          <a:prstGeom prst="rect">
            <a:avLst/>
          </a:prstGeom>
          <a:noFill/>
        </p:spPr>
        <p:txBody>
          <a:bodyPr wrap="square" rtlCol="0">
            <a:spAutoFit/>
          </a:bodyPr>
          <a:lstStyle/>
          <a:p>
            <a:r>
              <a:rPr lang="zh-CN" altLang="en-US" sz="2800" b="1" dirty="0" smtClean="0">
                <a:latin typeface="华文楷体" pitchFamily="2" charset="-122"/>
                <a:ea typeface="华文楷体" pitchFamily="2" charset="-122"/>
              </a:rPr>
              <a:t> 磁零点位置        </a:t>
            </a:r>
            <a:endParaRPr lang="zh-CN" altLang="en-US" sz="2800" dirty="0">
              <a:latin typeface="华文楷体" pitchFamily="2" charset="-122"/>
              <a:ea typeface="华文楷体" pitchFamily="2" charset="-122"/>
            </a:endParaRPr>
          </a:p>
        </p:txBody>
      </p:sp>
      <p:sp>
        <p:nvSpPr>
          <p:cNvPr id="43" name="TextBox 42"/>
          <p:cNvSpPr txBox="1"/>
          <p:nvPr/>
        </p:nvSpPr>
        <p:spPr>
          <a:xfrm>
            <a:off x="25047264" y="28523472"/>
            <a:ext cx="4440493" cy="523220"/>
          </a:xfrm>
          <a:prstGeom prst="rect">
            <a:avLst/>
          </a:prstGeom>
          <a:noFill/>
        </p:spPr>
        <p:txBody>
          <a:bodyPr wrap="square" rtlCol="0">
            <a:spAutoFit/>
          </a:bodyPr>
          <a:lstStyle/>
          <a:p>
            <a:r>
              <a:rPr lang="zh-CN" altLang="en-US" sz="2800" b="1" dirty="0" smtClean="0">
                <a:latin typeface="华文楷体" pitchFamily="2" charset="-122"/>
                <a:ea typeface="华文楷体" pitchFamily="2" charset="-122"/>
              </a:rPr>
              <a:t>磁零点附近磁场结构</a:t>
            </a:r>
            <a:endParaRPr lang="zh-CN" altLang="en-US" sz="2800" dirty="0">
              <a:latin typeface="华文楷体" pitchFamily="2" charset="-122"/>
              <a:ea typeface="华文楷体" pitchFamily="2" charset="-122"/>
            </a:endParaRPr>
          </a:p>
        </p:txBody>
      </p:sp>
      <p:pic>
        <p:nvPicPr>
          <p:cNvPr id="44" name="图片 43" descr="图片11.png"/>
          <p:cNvPicPr>
            <a:picLocks noChangeAspect="1"/>
          </p:cNvPicPr>
          <p:nvPr/>
        </p:nvPicPr>
        <p:blipFill>
          <a:blip r:embed="rId8" cstate="print"/>
          <a:stretch>
            <a:fillRect/>
          </a:stretch>
        </p:blipFill>
        <p:spPr>
          <a:xfrm>
            <a:off x="14131875" y="30751632"/>
            <a:ext cx="4680520" cy="4521451"/>
          </a:xfrm>
          <a:prstGeom prst="rect">
            <a:avLst/>
          </a:prstGeom>
        </p:spPr>
      </p:pic>
      <p:pic>
        <p:nvPicPr>
          <p:cNvPr id="45" name="图片 44" descr="图片12.png"/>
          <p:cNvPicPr>
            <a:picLocks noChangeAspect="1"/>
          </p:cNvPicPr>
          <p:nvPr/>
        </p:nvPicPr>
        <p:blipFill>
          <a:blip r:embed="rId9" cstate="print"/>
          <a:stretch>
            <a:fillRect/>
          </a:stretch>
        </p:blipFill>
        <p:spPr>
          <a:xfrm>
            <a:off x="19820507" y="30837310"/>
            <a:ext cx="4608512" cy="4608512"/>
          </a:xfrm>
          <a:prstGeom prst="rect">
            <a:avLst/>
          </a:prstGeom>
        </p:spPr>
      </p:pic>
      <p:pic>
        <p:nvPicPr>
          <p:cNvPr id="46" name="图片 45" descr="图片13.png"/>
          <p:cNvPicPr>
            <a:picLocks noChangeAspect="1"/>
          </p:cNvPicPr>
          <p:nvPr/>
        </p:nvPicPr>
        <p:blipFill>
          <a:blip r:embed="rId10" cstate="print"/>
          <a:stretch>
            <a:fillRect/>
          </a:stretch>
        </p:blipFill>
        <p:spPr>
          <a:xfrm>
            <a:off x="25077091" y="30909318"/>
            <a:ext cx="4176464" cy="4536504"/>
          </a:xfrm>
          <a:prstGeom prst="rect">
            <a:avLst/>
          </a:prstGeom>
        </p:spPr>
      </p:pic>
      <p:pic>
        <p:nvPicPr>
          <p:cNvPr id="47" name="图片 46" descr="图片14.png"/>
          <p:cNvPicPr>
            <a:picLocks noChangeAspect="1"/>
          </p:cNvPicPr>
          <p:nvPr/>
        </p:nvPicPr>
        <p:blipFill>
          <a:blip r:embed="rId11" cstate="print"/>
          <a:stretch>
            <a:fillRect/>
          </a:stretch>
        </p:blipFill>
        <p:spPr>
          <a:xfrm>
            <a:off x="14275891" y="36669958"/>
            <a:ext cx="3888432" cy="4752528"/>
          </a:xfrm>
          <a:prstGeom prst="rect">
            <a:avLst/>
          </a:prstGeom>
        </p:spPr>
      </p:pic>
      <p:sp>
        <p:nvSpPr>
          <p:cNvPr id="48" name="TextBox 47"/>
          <p:cNvSpPr txBox="1"/>
          <p:nvPr/>
        </p:nvSpPr>
        <p:spPr>
          <a:xfrm>
            <a:off x="15351737" y="29532618"/>
            <a:ext cx="12961440" cy="646331"/>
          </a:xfrm>
          <a:prstGeom prst="rect">
            <a:avLst/>
          </a:prstGeom>
          <a:noFill/>
        </p:spPr>
        <p:txBody>
          <a:bodyPr wrap="square" rtlCol="0">
            <a:spAutoFit/>
          </a:bodyPr>
          <a:lstStyle/>
          <a:p>
            <a:r>
              <a:rPr lang="zh-CN" altLang="en-US" sz="3600" b="1" dirty="0" smtClean="0">
                <a:latin typeface="华文楷体" pitchFamily="2" charset="-122"/>
                <a:ea typeface="华文楷体" pitchFamily="2" charset="-122"/>
              </a:rPr>
              <a:t>行星际磁场晨向时磁层顶磁重联线低纬、高纬和全球形态</a:t>
            </a:r>
            <a:endParaRPr lang="zh-CN" altLang="en-US" sz="3600" b="1" dirty="0">
              <a:latin typeface="华文楷体" pitchFamily="2" charset="-122"/>
              <a:ea typeface="华文楷体" pitchFamily="2" charset="-122"/>
            </a:endParaRPr>
          </a:p>
        </p:txBody>
      </p:sp>
      <p:sp>
        <p:nvSpPr>
          <p:cNvPr id="49" name="TextBox 48"/>
          <p:cNvSpPr txBox="1"/>
          <p:nvPr/>
        </p:nvSpPr>
        <p:spPr>
          <a:xfrm>
            <a:off x="15500027" y="30170318"/>
            <a:ext cx="3096344" cy="461665"/>
          </a:xfrm>
          <a:prstGeom prst="rect">
            <a:avLst/>
          </a:prstGeom>
          <a:noFill/>
        </p:spPr>
        <p:txBody>
          <a:bodyPr wrap="square" rtlCol="0">
            <a:spAutoFit/>
          </a:bodyPr>
          <a:lstStyle/>
          <a:p>
            <a:endParaRPr lang="zh-CN" altLang="en-US" sz="2400" dirty="0"/>
          </a:p>
        </p:txBody>
      </p:sp>
      <p:sp>
        <p:nvSpPr>
          <p:cNvPr id="50" name="TextBox 49"/>
          <p:cNvSpPr txBox="1"/>
          <p:nvPr/>
        </p:nvSpPr>
        <p:spPr>
          <a:xfrm>
            <a:off x="14433953" y="30133966"/>
            <a:ext cx="3888432" cy="584775"/>
          </a:xfrm>
          <a:prstGeom prst="rect">
            <a:avLst/>
          </a:prstGeom>
          <a:noFill/>
        </p:spPr>
        <p:txBody>
          <a:bodyPr wrap="square" rtlCol="0">
            <a:spAutoFit/>
          </a:bodyPr>
          <a:lstStyle/>
          <a:p>
            <a:r>
              <a:rPr lang="zh-CN" altLang="en-US" sz="3200" b="1" dirty="0" smtClean="0"/>
              <a:t> </a:t>
            </a:r>
            <a:r>
              <a:rPr lang="zh-CN" altLang="en-US" sz="2800" b="1" dirty="0" smtClean="0">
                <a:latin typeface="华文楷体" pitchFamily="2" charset="-122"/>
                <a:ea typeface="华文楷体" pitchFamily="2" charset="-122"/>
              </a:rPr>
              <a:t>高速流分布：低纬       </a:t>
            </a:r>
            <a:endParaRPr lang="zh-CN" altLang="en-US" sz="2800" dirty="0">
              <a:latin typeface="华文楷体" pitchFamily="2" charset="-122"/>
              <a:ea typeface="华文楷体" pitchFamily="2" charset="-122"/>
            </a:endParaRPr>
          </a:p>
        </p:txBody>
      </p:sp>
      <p:sp>
        <p:nvSpPr>
          <p:cNvPr id="51" name="TextBox 50"/>
          <p:cNvSpPr txBox="1"/>
          <p:nvPr/>
        </p:nvSpPr>
        <p:spPr>
          <a:xfrm>
            <a:off x="20405572" y="30301455"/>
            <a:ext cx="3807423" cy="523220"/>
          </a:xfrm>
          <a:prstGeom prst="rect">
            <a:avLst/>
          </a:prstGeom>
          <a:noFill/>
        </p:spPr>
        <p:txBody>
          <a:bodyPr wrap="square" rtlCol="0">
            <a:spAutoFit/>
          </a:bodyPr>
          <a:lstStyle/>
          <a:p>
            <a:r>
              <a:rPr lang="zh-CN" altLang="en-US" sz="2800" b="1" dirty="0" smtClean="0">
                <a:latin typeface="华文楷体" pitchFamily="2" charset="-122"/>
                <a:ea typeface="华文楷体" pitchFamily="2" charset="-122"/>
              </a:rPr>
              <a:t>高速流分布：高纬</a:t>
            </a:r>
            <a:endParaRPr lang="zh-CN" altLang="en-US" sz="2800" dirty="0">
              <a:latin typeface="华文楷体" pitchFamily="2" charset="-122"/>
              <a:ea typeface="华文楷体" pitchFamily="2" charset="-122"/>
            </a:endParaRPr>
          </a:p>
        </p:txBody>
      </p:sp>
      <p:sp>
        <p:nvSpPr>
          <p:cNvPr id="52" name="TextBox 51"/>
          <p:cNvSpPr txBox="1"/>
          <p:nvPr/>
        </p:nvSpPr>
        <p:spPr>
          <a:xfrm>
            <a:off x="25120773" y="30301455"/>
            <a:ext cx="4293477" cy="523220"/>
          </a:xfrm>
          <a:prstGeom prst="rect">
            <a:avLst/>
          </a:prstGeom>
          <a:noFill/>
        </p:spPr>
        <p:txBody>
          <a:bodyPr wrap="square" rtlCol="0">
            <a:spAutoFit/>
          </a:bodyPr>
          <a:lstStyle/>
          <a:p>
            <a:r>
              <a:rPr lang="zh-CN" altLang="en-US" sz="2800" b="1" dirty="0" smtClean="0">
                <a:latin typeface="华文楷体" pitchFamily="2" charset="-122"/>
                <a:ea typeface="华文楷体" pitchFamily="2" charset="-122"/>
              </a:rPr>
              <a:t>磁层顶大尺度重联线</a:t>
            </a:r>
            <a:endParaRPr lang="zh-CN" altLang="en-US" sz="2800" dirty="0">
              <a:latin typeface="华文楷体" pitchFamily="2" charset="-122"/>
              <a:ea typeface="华文楷体" pitchFamily="2" charset="-122"/>
            </a:endParaRPr>
          </a:p>
        </p:txBody>
      </p:sp>
      <p:cxnSp>
        <p:nvCxnSpPr>
          <p:cNvPr id="59" name="直接连接符 58"/>
          <p:cNvCxnSpPr/>
          <p:nvPr/>
        </p:nvCxnSpPr>
        <p:spPr bwMode="auto">
          <a:xfrm>
            <a:off x="15788059" y="32277470"/>
            <a:ext cx="2534326" cy="864096"/>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0" name="TextBox 59"/>
          <p:cNvSpPr txBox="1"/>
          <p:nvPr/>
        </p:nvSpPr>
        <p:spPr>
          <a:xfrm>
            <a:off x="14394199" y="35946351"/>
            <a:ext cx="3579808" cy="584775"/>
          </a:xfrm>
          <a:prstGeom prst="rect">
            <a:avLst/>
          </a:prstGeom>
          <a:solidFill>
            <a:schemeClr val="bg1"/>
          </a:solidFill>
        </p:spPr>
        <p:txBody>
          <a:bodyPr wrap="square" rtlCol="0">
            <a:spAutoFit/>
          </a:bodyPr>
          <a:lstStyle/>
          <a:p>
            <a:r>
              <a:rPr lang="zh-CN" altLang="en-US" sz="3200" b="1" dirty="0" smtClean="0">
                <a:latin typeface="华文楷体" pitchFamily="2" charset="-122"/>
                <a:ea typeface="华文楷体" pitchFamily="2" charset="-122"/>
              </a:rPr>
              <a:t>磁层顶重联线模型</a:t>
            </a:r>
            <a:endParaRPr lang="zh-CN" altLang="en-US" sz="3200" b="1" dirty="0">
              <a:latin typeface="华文楷体" pitchFamily="2" charset="-122"/>
              <a:ea typeface="华文楷体" pitchFamily="2" charset="-122"/>
            </a:endParaRPr>
          </a:p>
        </p:txBody>
      </p:sp>
      <p:sp>
        <p:nvSpPr>
          <p:cNvPr id="61" name="TextBox 60"/>
          <p:cNvSpPr txBox="1"/>
          <p:nvPr/>
        </p:nvSpPr>
        <p:spPr>
          <a:xfrm>
            <a:off x="13555811" y="38110118"/>
            <a:ext cx="492443" cy="2232248"/>
          </a:xfrm>
          <a:prstGeom prst="rect">
            <a:avLst/>
          </a:prstGeom>
          <a:noFill/>
        </p:spPr>
        <p:txBody>
          <a:bodyPr vert="eaVert" wrap="square" rtlCol="0">
            <a:spAutoFit/>
          </a:bodyPr>
          <a:lstStyle/>
          <a:p>
            <a:r>
              <a:rPr lang="en-US" altLang="zh-CN" sz="2000" b="1" dirty="0" err="1" smtClean="0"/>
              <a:t>Zgsm</a:t>
            </a:r>
            <a:r>
              <a:rPr lang="en-US" altLang="zh-CN" sz="2000" b="1" dirty="0" smtClean="0"/>
              <a:t> </a:t>
            </a:r>
            <a:r>
              <a:rPr lang="en-US" altLang="zh-CN" sz="2000" b="1" dirty="0" smtClean="0">
                <a:latin typeface="Times New Roman" pitchFamily="18" charset="0"/>
                <a:cs typeface="Times New Roman" pitchFamily="18" charset="0"/>
              </a:rPr>
              <a:t>(</a:t>
            </a:r>
            <a:r>
              <a:rPr lang="en-US" altLang="zh-CN" sz="2000" b="1" dirty="0" smtClean="0"/>
              <a:t>R</a:t>
            </a:r>
            <a:r>
              <a:rPr lang="en-US" altLang="zh-CN" sz="2000" b="1" baseline="-25000" dirty="0" smtClean="0"/>
              <a:t>E</a:t>
            </a:r>
            <a:r>
              <a:rPr lang="en-US" altLang="zh-CN" sz="2000" b="1" dirty="0" smtClean="0">
                <a:latin typeface="Times New Roman" pitchFamily="18" charset="0"/>
                <a:cs typeface="Times New Roman" pitchFamily="18" charset="0"/>
              </a:rPr>
              <a:t>) </a:t>
            </a:r>
            <a:endParaRPr lang="zh-CN" altLang="en-US" sz="2000" b="1" dirty="0"/>
          </a:p>
        </p:txBody>
      </p:sp>
      <p:sp>
        <p:nvSpPr>
          <p:cNvPr id="62" name="TextBox 61"/>
          <p:cNvSpPr txBox="1"/>
          <p:nvPr/>
        </p:nvSpPr>
        <p:spPr>
          <a:xfrm>
            <a:off x="19460467" y="36597950"/>
            <a:ext cx="9217024" cy="2062103"/>
          </a:xfrm>
          <a:prstGeom prst="rect">
            <a:avLst/>
          </a:prstGeom>
          <a:noFill/>
        </p:spPr>
        <p:txBody>
          <a:bodyPr wrap="square" rtlCol="0">
            <a:spAutoFit/>
          </a:bodyPr>
          <a:lstStyle/>
          <a:p>
            <a:pPr>
              <a:defRPr/>
            </a:pPr>
            <a:r>
              <a:rPr lang="en-US" altLang="zh-CN" sz="3200" b="1" dirty="0" smtClean="0">
                <a:latin typeface="华文楷体" pitchFamily="2" charset="-122"/>
                <a:ea typeface="华文楷体" pitchFamily="2" charset="-122"/>
              </a:rPr>
              <a:t>“</a:t>
            </a:r>
            <a:r>
              <a:rPr lang="zh-CN" altLang="en-US" sz="3200" b="1" dirty="0" smtClean="0">
                <a:latin typeface="华文楷体" pitchFamily="2" charset="-122"/>
                <a:ea typeface="华文楷体" pitchFamily="2" charset="-122"/>
              </a:rPr>
              <a:t>双星探测</a:t>
            </a:r>
            <a:r>
              <a:rPr lang="en-US" altLang="zh-CN" sz="3200" b="1" dirty="0" smtClean="0">
                <a:latin typeface="华文楷体" pitchFamily="2" charset="-122"/>
                <a:ea typeface="华文楷体" pitchFamily="2" charset="-122"/>
              </a:rPr>
              <a:t>-1</a:t>
            </a:r>
            <a:r>
              <a:rPr lang="zh-CN" altLang="en-US" sz="3200" b="1" dirty="0" smtClean="0">
                <a:latin typeface="华文楷体" pitchFamily="2" charset="-122"/>
                <a:ea typeface="华文楷体" pitchFamily="2" charset="-122"/>
              </a:rPr>
              <a:t>号获得了关于磁层顶重联线位置和取向的新结果，</a:t>
            </a:r>
            <a:r>
              <a:rPr lang="en-US" altLang="zh-CN" sz="3200" b="1" dirty="0" smtClean="0">
                <a:latin typeface="华文楷体" pitchFamily="2" charset="-122"/>
                <a:ea typeface="华文楷体" pitchFamily="2" charset="-122"/>
              </a:rPr>
              <a:t>…</a:t>
            </a:r>
            <a:r>
              <a:rPr lang="zh-CN" altLang="en-US" sz="3200" b="1" dirty="0" smtClean="0">
                <a:latin typeface="华文楷体" pitchFamily="2" charset="-122"/>
                <a:ea typeface="华文楷体" pitchFamily="2" charset="-122"/>
              </a:rPr>
              <a:t>与日下点重联线模型一致，</a:t>
            </a:r>
            <a:r>
              <a:rPr lang="en-US" altLang="zh-CN" sz="3200" b="1" dirty="0" smtClean="0">
                <a:latin typeface="华文楷体" pitchFamily="2" charset="-122"/>
                <a:ea typeface="华文楷体" pitchFamily="2" charset="-122"/>
              </a:rPr>
              <a:t>…</a:t>
            </a:r>
            <a:r>
              <a:rPr lang="zh-CN" altLang="en-US" sz="3200" b="1" dirty="0" smtClean="0">
                <a:latin typeface="华文楷体" pitchFamily="2" charset="-122"/>
                <a:ea typeface="华文楷体" pitchFamily="2" charset="-122"/>
              </a:rPr>
              <a:t>并且磁重联</a:t>
            </a:r>
            <a:r>
              <a:rPr lang="zh-CN" altLang="en-US" sz="3300" b="1" dirty="0" smtClean="0">
                <a:latin typeface="华文楷体" pitchFamily="2" charset="-122"/>
                <a:ea typeface="华文楷体" pitchFamily="2" charset="-122"/>
              </a:rPr>
              <a:t>并不</a:t>
            </a:r>
            <a:r>
              <a:rPr lang="zh-CN" altLang="en-US" sz="3200" b="1" dirty="0" smtClean="0">
                <a:latin typeface="华文楷体" pitchFamily="2" charset="-122"/>
                <a:ea typeface="华文楷体" pitchFamily="2" charset="-122"/>
              </a:rPr>
              <a:t>要求电流片两侧磁场必须反平行，</a:t>
            </a:r>
            <a:r>
              <a:rPr lang="en-US" altLang="zh-CN" sz="3200" b="1" dirty="0" smtClean="0">
                <a:latin typeface="华文楷体" pitchFamily="2" charset="-122"/>
                <a:ea typeface="华文楷体" pitchFamily="2" charset="-122"/>
                <a:cs typeface="Times New Roman" pitchFamily="18" charset="0"/>
              </a:rPr>
              <a:t>(</a:t>
            </a:r>
            <a:r>
              <a:rPr lang="en-US" altLang="zh-CN" sz="3200" b="1" dirty="0" err="1" smtClean="0">
                <a:latin typeface="华文楷体" pitchFamily="2" charset="-122"/>
                <a:ea typeface="华文楷体" pitchFamily="2" charset="-122"/>
              </a:rPr>
              <a:t>Pu</a:t>
            </a:r>
            <a:r>
              <a:rPr lang="en-US" altLang="zh-CN" sz="3200" b="1" dirty="0" smtClean="0">
                <a:latin typeface="华文楷体" pitchFamily="2" charset="-122"/>
                <a:ea typeface="华文楷体" pitchFamily="2" charset="-122"/>
              </a:rPr>
              <a:t> et al, 2007</a:t>
            </a:r>
            <a:r>
              <a:rPr lang="en-US" altLang="zh-CN" sz="3200" b="1" dirty="0" smtClean="0">
                <a:latin typeface="华文楷体" pitchFamily="2" charset="-122"/>
                <a:ea typeface="华文楷体" pitchFamily="2" charset="-122"/>
                <a:cs typeface="Times New Roman" pitchFamily="18" charset="0"/>
              </a:rPr>
              <a:t>)</a:t>
            </a:r>
            <a:r>
              <a:rPr lang="zh-CN" altLang="en-US" sz="3200" b="1" dirty="0" smtClean="0">
                <a:latin typeface="华文楷体" pitchFamily="2" charset="-122"/>
                <a:ea typeface="华文楷体" pitchFamily="2" charset="-122"/>
              </a:rPr>
              <a:t>。”（</a:t>
            </a:r>
            <a:r>
              <a:rPr lang="en-US" altLang="zh-CN" sz="3200" b="1" dirty="0" err="1" smtClean="0">
                <a:latin typeface="华文楷体" pitchFamily="2" charset="-122"/>
                <a:ea typeface="华文楷体" pitchFamily="2" charset="-122"/>
              </a:rPr>
              <a:t>Paschmann</a:t>
            </a:r>
            <a:r>
              <a:rPr lang="en-US" altLang="zh-CN" sz="3200" b="1" dirty="0" smtClean="0">
                <a:latin typeface="华文楷体" pitchFamily="2" charset="-122"/>
                <a:ea typeface="华文楷体" pitchFamily="2" charset="-122"/>
              </a:rPr>
              <a:t>, 2008</a:t>
            </a:r>
            <a:r>
              <a:rPr lang="zh-CN" altLang="en-US" sz="3200" b="1" dirty="0" smtClean="0">
                <a:latin typeface="华文楷体" pitchFamily="2" charset="-122"/>
                <a:ea typeface="华文楷体" pitchFamily="2" charset="-122"/>
              </a:rPr>
              <a:t>）</a:t>
            </a:r>
            <a:endParaRPr lang="zh-CN" altLang="en-US" sz="3200" b="1" dirty="0">
              <a:latin typeface="华文楷体" pitchFamily="2" charset="-122"/>
              <a:ea typeface="华文楷体" pitchFamily="2" charset="-122"/>
            </a:endParaRPr>
          </a:p>
        </p:txBody>
      </p:sp>
      <p:sp>
        <p:nvSpPr>
          <p:cNvPr id="63" name="TextBox 62"/>
          <p:cNvSpPr txBox="1"/>
          <p:nvPr/>
        </p:nvSpPr>
        <p:spPr>
          <a:xfrm>
            <a:off x="19316451" y="38974214"/>
            <a:ext cx="9793088" cy="2554545"/>
          </a:xfrm>
          <a:prstGeom prst="rect">
            <a:avLst/>
          </a:prstGeom>
          <a:noFill/>
        </p:spPr>
        <p:txBody>
          <a:bodyPr wrap="square" rtlCol="0">
            <a:spAutoFit/>
          </a:bodyPr>
          <a:lstStyle/>
          <a:p>
            <a:pPr eaLnBrk="0" hangingPunct="0">
              <a:defRPr/>
            </a:pPr>
            <a:r>
              <a:rPr lang="zh-CN" altLang="en-US" sz="3200" b="1" dirty="0" smtClean="0">
                <a:latin typeface="华文楷体" pitchFamily="2" charset="-122"/>
                <a:ea typeface="华文楷体" pitchFamily="2" charset="-122"/>
                <a:cs typeface="Times New Roman" pitchFamily="18" charset="0"/>
              </a:rPr>
              <a:t>“</a:t>
            </a:r>
            <a:r>
              <a:rPr lang="en-US" altLang="zh-CN" sz="3200" b="1" dirty="0" err="1" smtClean="0">
                <a:latin typeface="华文楷体" pitchFamily="2" charset="-122"/>
                <a:ea typeface="华文楷体" pitchFamily="2" charset="-122"/>
                <a:cs typeface="Times New Roman" pitchFamily="18" charset="0"/>
              </a:rPr>
              <a:t>Pu</a:t>
            </a:r>
            <a:r>
              <a:rPr lang="en-US" altLang="zh-CN" sz="3200" b="1" dirty="0" smtClean="0">
                <a:latin typeface="华文楷体" pitchFamily="2" charset="-122"/>
                <a:ea typeface="华文楷体" pitchFamily="2" charset="-122"/>
                <a:cs typeface="Times New Roman" pitchFamily="18" charset="0"/>
              </a:rPr>
              <a:t> et al. (2007) </a:t>
            </a:r>
            <a:r>
              <a:rPr lang="zh-CN" altLang="en-US" sz="3200" b="1" dirty="0" smtClean="0">
                <a:latin typeface="华文楷体" pitchFamily="2" charset="-122"/>
                <a:ea typeface="华文楷体" pitchFamily="2" charset="-122"/>
                <a:cs typeface="Times New Roman" pitchFamily="18" charset="0"/>
              </a:rPr>
              <a:t>确认， </a:t>
            </a:r>
            <a:r>
              <a:rPr lang="en-US" altLang="zh-CN" sz="3200" b="1" dirty="0" smtClean="0">
                <a:latin typeface="华文楷体" pitchFamily="2" charset="-122"/>
                <a:ea typeface="华文楷体" pitchFamily="2" charset="-122"/>
                <a:cs typeface="Times New Roman" pitchFamily="18" charset="0"/>
              </a:rPr>
              <a:t>TC-1</a:t>
            </a:r>
            <a:r>
              <a:rPr lang="zh-CN" altLang="en-US" sz="3200" b="1" dirty="0" smtClean="0">
                <a:latin typeface="华文楷体" pitchFamily="2" charset="-122"/>
                <a:ea typeface="华文楷体" pitchFamily="2" charset="-122"/>
                <a:cs typeface="Times New Roman" pitchFamily="18" charset="0"/>
              </a:rPr>
              <a:t>观测到的重联流与低纬倾斜重联线一致。在高纬 </a:t>
            </a:r>
            <a:r>
              <a:rPr lang="en-US" altLang="zh-CN" sz="3200" b="1" dirty="0" smtClean="0">
                <a:latin typeface="华文楷体" pitchFamily="2" charset="-122"/>
                <a:ea typeface="华文楷体" pitchFamily="2" charset="-122"/>
                <a:cs typeface="Times New Roman" pitchFamily="18" charset="0"/>
              </a:rPr>
              <a:t>Cluster </a:t>
            </a:r>
            <a:r>
              <a:rPr lang="zh-CN" altLang="en-US" sz="3200" b="1" dirty="0" smtClean="0">
                <a:latin typeface="华文楷体" pitchFamily="2" charset="-122"/>
                <a:ea typeface="华文楷体" pitchFamily="2" charset="-122"/>
                <a:cs typeface="Times New Roman" pitchFamily="18" charset="0"/>
              </a:rPr>
              <a:t>观测到的重联线基本上符合反平行重联，并与低纬重联线构成 </a:t>
            </a:r>
            <a:r>
              <a:rPr lang="en-US" altLang="zh-CN" sz="3200" b="1" dirty="0" smtClean="0">
                <a:latin typeface="华文楷体" pitchFamily="2" charset="-122"/>
                <a:ea typeface="华文楷体" pitchFamily="2" charset="-122"/>
                <a:cs typeface="Times New Roman" pitchFamily="18" charset="0"/>
              </a:rPr>
              <a:t>S-</a:t>
            </a:r>
            <a:r>
              <a:rPr lang="zh-CN" altLang="en-US" sz="3200" b="1" dirty="0" smtClean="0">
                <a:latin typeface="华文楷体" pitchFamily="2" charset="-122"/>
                <a:ea typeface="华文楷体" pitchFamily="2" charset="-122"/>
                <a:cs typeface="Times New Roman" pitchFamily="18" charset="0"/>
              </a:rPr>
              <a:t>形。这些联合探测显示的的统计相关性，给出了磁层顶磁重联的大尺度形态。”</a:t>
            </a:r>
            <a:r>
              <a:rPr lang="en-US" altLang="zh-CN" sz="3200" b="1" dirty="0" smtClean="0">
                <a:latin typeface="华文楷体" pitchFamily="2" charset="-122"/>
                <a:ea typeface="华文楷体" pitchFamily="2" charset="-122"/>
                <a:cs typeface="Times New Roman" pitchFamily="18" charset="0"/>
              </a:rPr>
              <a:t>(Dunlop et al., 2010)</a:t>
            </a:r>
            <a:r>
              <a:rPr lang="zh-CN" altLang="en-US" sz="3200" b="1" dirty="0" smtClean="0">
                <a:latin typeface="+mn-ea"/>
                <a:cs typeface="Times New Roman" pitchFamily="18" charset="0"/>
              </a:rPr>
              <a:t>。</a:t>
            </a:r>
            <a:endParaRPr lang="zh-CN" altLang="en-US" sz="3200" b="1" dirty="0">
              <a:latin typeface="+mn-ea"/>
            </a:endParaRPr>
          </a:p>
        </p:txBody>
      </p:sp>
      <p:sp>
        <p:nvSpPr>
          <p:cNvPr id="64" name="TextBox 63"/>
          <p:cNvSpPr txBox="1"/>
          <p:nvPr/>
        </p:nvSpPr>
        <p:spPr>
          <a:xfrm>
            <a:off x="16940187" y="33501606"/>
            <a:ext cx="1656184" cy="461665"/>
          </a:xfrm>
          <a:prstGeom prst="rect">
            <a:avLst/>
          </a:prstGeom>
          <a:noFill/>
        </p:spPr>
        <p:txBody>
          <a:bodyPr wrap="square" rtlCol="0">
            <a:spAutoFit/>
          </a:bodyPr>
          <a:lstStyle/>
          <a:p>
            <a:r>
              <a:rPr lang="zh-CN" altLang="en-US" sz="2400" b="1" dirty="0" smtClean="0">
                <a:solidFill>
                  <a:srgbClr val="FF0000"/>
                </a:solidFill>
              </a:rPr>
              <a:t>重联线</a:t>
            </a:r>
            <a:endParaRPr lang="zh-CN" altLang="en-US" sz="2400" b="1" dirty="0">
              <a:solidFill>
                <a:srgbClr val="FF0000"/>
              </a:solidFill>
            </a:endParaRPr>
          </a:p>
        </p:txBody>
      </p:sp>
      <p:sp>
        <p:nvSpPr>
          <p:cNvPr id="65" name="TextBox 64"/>
          <p:cNvSpPr txBox="1"/>
          <p:nvPr/>
        </p:nvSpPr>
        <p:spPr>
          <a:xfrm>
            <a:off x="21260667" y="32781526"/>
            <a:ext cx="1152128" cy="461665"/>
          </a:xfrm>
          <a:prstGeom prst="rect">
            <a:avLst/>
          </a:prstGeom>
          <a:noFill/>
        </p:spPr>
        <p:txBody>
          <a:bodyPr wrap="square" rtlCol="0">
            <a:spAutoFit/>
          </a:bodyPr>
          <a:lstStyle/>
          <a:p>
            <a:r>
              <a:rPr lang="zh-CN" altLang="en-US" sz="2400" b="1" dirty="0" smtClean="0">
                <a:solidFill>
                  <a:srgbClr val="FF0000"/>
                </a:solidFill>
              </a:rPr>
              <a:t>重联线</a:t>
            </a:r>
            <a:endParaRPr lang="zh-CN" altLang="en-US" sz="2400" b="1" dirty="0">
              <a:solidFill>
                <a:srgbClr val="FF0000"/>
              </a:solidFill>
            </a:endParaRPr>
          </a:p>
        </p:txBody>
      </p:sp>
      <p:sp>
        <p:nvSpPr>
          <p:cNvPr id="53" name="TextBox 52"/>
          <p:cNvSpPr txBox="1"/>
          <p:nvPr/>
        </p:nvSpPr>
        <p:spPr>
          <a:xfrm>
            <a:off x="16174753" y="25508718"/>
            <a:ext cx="2853666" cy="584775"/>
          </a:xfrm>
          <a:prstGeom prst="rect">
            <a:avLst/>
          </a:prstGeom>
          <a:noFill/>
        </p:spPr>
        <p:txBody>
          <a:bodyPr wrap="none" rtlCol="0">
            <a:spAutoFit/>
          </a:bodyPr>
          <a:lstStyle/>
          <a:p>
            <a:r>
              <a:rPr lang="en-US" altLang="zh-CN" sz="3200" b="1" dirty="0" smtClean="0">
                <a:solidFill>
                  <a:srgbClr val="FF0000"/>
                </a:solidFill>
              </a:rPr>
              <a:t>Poincare </a:t>
            </a:r>
            <a:r>
              <a:rPr lang="zh-CN" altLang="en-US" sz="3200" b="1" dirty="0" smtClean="0">
                <a:solidFill>
                  <a:srgbClr val="FF0000"/>
                </a:solidFill>
              </a:rPr>
              <a:t>指数</a:t>
            </a:r>
            <a:endParaRPr lang="zh-CN" altLang="en-US" sz="3200" b="1" dirty="0">
              <a:solidFill>
                <a:srgbClr val="FF0000"/>
              </a:solidFill>
            </a:endParaRPr>
          </a:p>
        </p:txBody>
      </p:sp>
      <p:sp>
        <p:nvSpPr>
          <p:cNvPr id="67" name="TextBox 66"/>
          <p:cNvSpPr txBox="1"/>
          <p:nvPr/>
        </p:nvSpPr>
        <p:spPr>
          <a:xfrm>
            <a:off x="15669362" y="18422341"/>
            <a:ext cx="1929024" cy="707886"/>
          </a:xfrm>
          <a:prstGeom prst="rect">
            <a:avLst/>
          </a:prstGeom>
          <a:noFill/>
        </p:spPr>
        <p:txBody>
          <a:bodyPr wrap="square" rtlCol="0">
            <a:spAutoFit/>
          </a:bodyPr>
          <a:lstStyle/>
          <a:p>
            <a:r>
              <a:rPr lang="en-US" altLang="zh-CN" sz="4000" b="1" dirty="0" err="1" smtClean="0">
                <a:latin typeface="Times New Roman" pitchFamily="18" charset="0"/>
                <a:cs typeface="Times New Roman" pitchFamily="18" charset="0"/>
              </a:rPr>
              <a:t>B</a:t>
            </a:r>
            <a:r>
              <a:rPr lang="en-US" altLang="zh-CN" sz="4000" b="1" baseline="-25000" dirty="0" err="1" smtClean="0">
                <a:latin typeface="Times New Roman" pitchFamily="18" charset="0"/>
                <a:cs typeface="Times New Roman" pitchFamily="18" charset="0"/>
              </a:rPr>
              <a:t>x</a:t>
            </a:r>
            <a:endParaRPr lang="zh-CN" altLang="en-US" sz="4000" b="1" baseline="-25000" dirty="0">
              <a:latin typeface="Times New Roman" pitchFamily="18" charset="0"/>
              <a:cs typeface="Times New Roman" pitchFamily="18" charset="0"/>
            </a:endParaRPr>
          </a:p>
        </p:txBody>
      </p:sp>
      <p:cxnSp>
        <p:nvCxnSpPr>
          <p:cNvPr id="68" name="直接连接符 67"/>
          <p:cNvCxnSpPr/>
          <p:nvPr/>
        </p:nvCxnSpPr>
        <p:spPr>
          <a:xfrm rot="10800000">
            <a:off x="15911929" y="18658987"/>
            <a:ext cx="8410" cy="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461450" y="18422341"/>
            <a:ext cx="1929024" cy="707886"/>
          </a:xfrm>
          <a:prstGeom prst="rect">
            <a:avLst/>
          </a:prstGeom>
          <a:noFill/>
        </p:spPr>
        <p:txBody>
          <a:bodyPr wrap="square" rtlCol="0">
            <a:spAutoFit/>
          </a:bodyPr>
          <a:lstStyle/>
          <a:p>
            <a:r>
              <a:rPr lang="en-US" altLang="zh-CN" sz="4000" b="1" dirty="0" err="1" smtClean="0">
                <a:solidFill>
                  <a:srgbClr val="00CC00"/>
                </a:solidFill>
                <a:latin typeface="Times New Roman" pitchFamily="18" charset="0"/>
                <a:cs typeface="Times New Roman" pitchFamily="18" charset="0"/>
              </a:rPr>
              <a:t>B</a:t>
            </a:r>
            <a:r>
              <a:rPr lang="en-US" altLang="zh-CN" sz="4000" b="1" baseline="-25000" dirty="0" err="1" smtClean="0">
                <a:solidFill>
                  <a:srgbClr val="00CC00"/>
                </a:solidFill>
                <a:latin typeface="Times New Roman" pitchFamily="18" charset="0"/>
                <a:cs typeface="Times New Roman" pitchFamily="18" charset="0"/>
              </a:rPr>
              <a:t>x</a:t>
            </a:r>
            <a:endParaRPr lang="zh-CN" altLang="en-US" sz="4000" b="1" baseline="-25000" dirty="0">
              <a:solidFill>
                <a:srgbClr val="00CC00"/>
              </a:solidFill>
              <a:latin typeface="Times New Roman" pitchFamily="18" charset="0"/>
              <a:cs typeface="Times New Roman" pitchFamily="18" charset="0"/>
            </a:endParaRPr>
          </a:p>
        </p:txBody>
      </p:sp>
      <p:cxnSp>
        <p:nvCxnSpPr>
          <p:cNvPr id="70" name="直接连接符 69"/>
          <p:cNvCxnSpPr/>
          <p:nvPr/>
        </p:nvCxnSpPr>
        <p:spPr>
          <a:xfrm rot="10800000">
            <a:off x="16328784" y="18667208"/>
            <a:ext cx="8410" cy="43"/>
          </a:xfrm>
          <a:prstGeom prst="line">
            <a:avLst/>
          </a:prstGeom>
          <a:ln w="19050">
            <a:solidFill>
              <a:srgbClr val="00CC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205270" y="18388474"/>
            <a:ext cx="1929024" cy="707886"/>
          </a:xfrm>
          <a:prstGeom prst="rect">
            <a:avLst/>
          </a:prstGeom>
          <a:noFill/>
        </p:spPr>
        <p:txBody>
          <a:bodyPr wrap="square" rtlCol="0">
            <a:spAutoFit/>
          </a:bodyPr>
          <a:lstStyle/>
          <a:p>
            <a:r>
              <a:rPr lang="en-US" altLang="zh-CN" sz="4000" b="1" dirty="0" err="1" smtClean="0">
                <a:solidFill>
                  <a:srgbClr val="FF0000"/>
                </a:solidFill>
                <a:latin typeface="Times New Roman" pitchFamily="18" charset="0"/>
                <a:cs typeface="Times New Roman" pitchFamily="18" charset="0"/>
              </a:rPr>
              <a:t>B</a:t>
            </a:r>
            <a:r>
              <a:rPr lang="en-US" altLang="zh-CN" sz="4000" b="1" baseline="-25000" dirty="0" err="1" smtClean="0">
                <a:solidFill>
                  <a:srgbClr val="FF0000"/>
                </a:solidFill>
                <a:latin typeface="Times New Roman" pitchFamily="18" charset="0"/>
                <a:cs typeface="Times New Roman" pitchFamily="18" charset="0"/>
              </a:rPr>
              <a:t>x</a:t>
            </a:r>
            <a:endParaRPr lang="zh-CN" altLang="en-US" sz="4000" b="1" baseline="-25000" dirty="0">
              <a:solidFill>
                <a:srgbClr val="FF0000"/>
              </a:solidFill>
              <a:latin typeface="Times New Roman" pitchFamily="18" charset="0"/>
              <a:cs typeface="Times New Roman" pitchFamily="18" charset="0"/>
            </a:endParaRPr>
          </a:p>
        </p:txBody>
      </p:sp>
      <p:cxnSp>
        <p:nvCxnSpPr>
          <p:cNvPr id="72" name="直接连接符 71"/>
          <p:cNvCxnSpPr/>
          <p:nvPr/>
        </p:nvCxnSpPr>
        <p:spPr>
          <a:xfrm rot="10800000">
            <a:off x="16715567" y="18677093"/>
            <a:ext cx="8410" cy="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235331" y="737966"/>
            <a:ext cx="13897544" cy="1107996"/>
          </a:xfrm>
          <a:prstGeom prst="rect">
            <a:avLst/>
          </a:prstGeom>
          <a:noFill/>
        </p:spPr>
        <p:txBody>
          <a:bodyPr wrap="square" rtlCol="0">
            <a:spAutoFit/>
          </a:bodyPr>
          <a:lstStyle/>
          <a:p>
            <a:r>
              <a:rPr lang="zh-CN" altLang="en-US" sz="6600" b="1" dirty="0" smtClean="0">
                <a:solidFill>
                  <a:schemeClr val="bg1"/>
                </a:solidFill>
                <a:latin typeface="华文行楷" pitchFamily="2" charset="-122"/>
                <a:ea typeface="华文行楷" pitchFamily="2" charset="-122"/>
              </a:rPr>
              <a:t>三维磁重联卫星观测研究进展</a:t>
            </a:r>
            <a:endParaRPr lang="zh-CN" altLang="en-US" sz="6600" b="1" dirty="0">
              <a:solidFill>
                <a:schemeClr val="bg1"/>
              </a:solidFill>
              <a:latin typeface="华文行楷" pitchFamily="2" charset="-122"/>
              <a:ea typeface="华文行楷" pitchFamily="2" charset="-122"/>
            </a:endParaRPr>
          </a:p>
        </p:txBody>
      </p:sp>
      <p:pic>
        <p:nvPicPr>
          <p:cNvPr id="55" name="图片 54" descr="院徽.BMP"/>
          <p:cNvPicPr>
            <a:picLocks noChangeAspect="1"/>
          </p:cNvPicPr>
          <p:nvPr/>
        </p:nvPicPr>
        <p:blipFill>
          <a:blip r:embed="rId12" cstate="print"/>
          <a:stretch>
            <a:fillRect/>
          </a:stretch>
        </p:blipFill>
        <p:spPr>
          <a:xfrm>
            <a:off x="0" y="0"/>
            <a:ext cx="2250555" cy="2322142"/>
          </a:xfrm>
          <a:prstGeom prst="rect">
            <a:avLst/>
          </a:prstGeom>
        </p:spPr>
      </p:pic>
      <p:sp>
        <p:nvSpPr>
          <p:cNvPr id="57" name="TextBox 56"/>
          <p:cNvSpPr txBox="1"/>
          <p:nvPr/>
        </p:nvSpPr>
        <p:spPr>
          <a:xfrm>
            <a:off x="25365123" y="449934"/>
            <a:ext cx="4304383" cy="584775"/>
          </a:xfrm>
          <a:prstGeom prst="rect">
            <a:avLst/>
          </a:prstGeom>
          <a:noFill/>
        </p:spPr>
        <p:txBody>
          <a:bodyPr wrap="none" rtlCol="0">
            <a:spAutoFit/>
          </a:bodyPr>
          <a:lstStyle/>
          <a:p>
            <a:r>
              <a:rPr lang="zh-CN" altLang="en-US" sz="3200" b="1" dirty="0" smtClean="0">
                <a:solidFill>
                  <a:schemeClr val="accent2">
                    <a:lumMod val="75000"/>
                  </a:schemeClr>
                </a:solidFill>
                <a:latin typeface="华文楷体" pitchFamily="2" charset="-122"/>
                <a:ea typeface="华文楷体" pitchFamily="2" charset="-122"/>
              </a:rPr>
              <a:t>院庆十周年之科研系列</a:t>
            </a:r>
            <a:endParaRPr lang="en-US" altLang="zh-CN" sz="3200" b="1" dirty="0" smtClean="0">
              <a:solidFill>
                <a:schemeClr val="accent2">
                  <a:lumMod val="75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val="1695932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25963" rtl="0" eaLnBrk="1" fontAlgn="base" latinLnBrk="0" hangingPunct="1">
          <a:lnSpc>
            <a:spcPct val="100000"/>
          </a:lnSpc>
          <a:spcBef>
            <a:spcPct val="0"/>
          </a:spcBef>
          <a:spcAft>
            <a:spcPct val="0"/>
          </a:spcAft>
          <a:buClrTx/>
          <a:buSzTx/>
          <a:buFontTx/>
          <a:buNone/>
          <a:tabLst/>
          <a:defRPr kumimoji="0" lang="zh-CN" altLang="en-US" sz="89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3699</TotalTime>
  <Words>738</Words>
  <Application>Microsoft Office PowerPoint</Application>
  <PresentationFormat>自定义</PresentationFormat>
  <Paragraphs>41</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默认设计模板</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DADI</cp:lastModifiedBy>
  <cp:revision>607</cp:revision>
  <cp:lastPrinted>2010-12-09T06:47:25Z</cp:lastPrinted>
  <dcterms:created xsi:type="dcterms:W3CDTF">2009-06-15T11:42:47Z</dcterms:created>
  <dcterms:modified xsi:type="dcterms:W3CDTF">2011-10-22T12:54:35Z</dcterms:modified>
</cp:coreProperties>
</file>