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7" r:id="rId3"/>
  </p:sldIdLst>
  <p:sldSz cx="30279975" cy="42808525"/>
  <p:notesSz cx="6858000" cy="9144000"/>
  <p:defaultTextStyle>
    <a:defPPr>
      <a:defRPr lang="zh-CN"/>
    </a:defPPr>
    <a:lvl1pPr algn="l" rtl="0" fontAlgn="base">
      <a:spcBef>
        <a:spcPct val="0"/>
      </a:spcBef>
      <a:spcAft>
        <a:spcPct val="0"/>
      </a:spcAft>
      <a:defRPr sz="8900" kern="1200">
        <a:solidFill>
          <a:schemeClr val="tx1"/>
        </a:solidFill>
        <a:latin typeface="Arial" charset="0"/>
        <a:ea typeface="宋体" pitchFamily="2" charset="-122"/>
        <a:cs typeface="+mn-cs"/>
      </a:defRPr>
    </a:lvl1pPr>
    <a:lvl2pPr marL="457200" algn="l" rtl="0" fontAlgn="base">
      <a:spcBef>
        <a:spcPct val="0"/>
      </a:spcBef>
      <a:spcAft>
        <a:spcPct val="0"/>
      </a:spcAft>
      <a:defRPr sz="8900" kern="1200">
        <a:solidFill>
          <a:schemeClr val="tx1"/>
        </a:solidFill>
        <a:latin typeface="Arial" charset="0"/>
        <a:ea typeface="宋体" pitchFamily="2" charset="-122"/>
        <a:cs typeface="+mn-cs"/>
      </a:defRPr>
    </a:lvl2pPr>
    <a:lvl3pPr marL="914400" algn="l" rtl="0" fontAlgn="base">
      <a:spcBef>
        <a:spcPct val="0"/>
      </a:spcBef>
      <a:spcAft>
        <a:spcPct val="0"/>
      </a:spcAft>
      <a:defRPr sz="8900" kern="1200">
        <a:solidFill>
          <a:schemeClr val="tx1"/>
        </a:solidFill>
        <a:latin typeface="Arial" charset="0"/>
        <a:ea typeface="宋体" pitchFamily="2" charset="-122"/>
        <a:cs typeface="+mn-cs"/>
      </a:defRPr>
    </a:lvl3pPr>
    <a:lvl4pPr marL="1371600" algn="l" rtl="0" fontAlgn="base">
      <a:spcBef>
        <a:spcPct val="0"/>
      </a:spcBef>
      <a:spcAft>
        <a:spcPct val="0"/>
      </a:spcAft>
      <a:defRPr sz="8900" kern="1200">
        <a:solidFill>
          <a:schemeClr val="tx1"/>
        </a:solidFill>
        <a:latin typeface="Arial" charset="0"/>
        <a:ea typeface="宋体" pitchFamily="2" charset="-122"/>
        <a:cs typeface="+mn-cs"/>
      </a:defRPr>
    </a:lvl4pPr>
    <a:lvl5pPr marL="1828800" algn="l" rtl="0" fontAlgn="base">
      <a:spcBef>
        <a:spcPct val="0"/>
      </a:spcBef>
      <a:spcAft>
        <a:spcPct val="0"/>
      </a:spcAft>
      <a:defRPr sz="8900" kern="1200">
        <a:solidFill>
          <a:schemeClr val="tx1"/>
        </a:solidFill>
        <a:latin typeface="Arial" charset="0"/>
        <a:ea typeface="宋体" pitchFamily="2" charset="-122"/>
        <a:cs typeface="+mn-cs"/>
      </a:defRPr>
    </a:lvl5pPr>
    <a:lvl6pPr marL="2286000" algn="l" defTabSz="914400" rtl="0" eaLnBrk="1" latinLnBrk="0" hangingPunct="1">
      <a:defRPr sz="8900" kern="1200">
        <a:solidFill>
          <a:schemeClr val="tx1"/>
        </a:solidFill>
        <a:latin typeface="Arial" charset="0"/>
        <a:ea typeface="宋体" pitchFamily="2" charset="-122"/>
        <a:cs typeface="+mn-cs"/>
      </a:defRPr>
    </a:lvl6pPr>
    <a:lvl7pPr marL="2743200" algn="l" defTabSz="914400" rtl="0" eaLnBrk="1" latinLnBrk="0" hangingPunct="1">
      <a:defRPr sz="8900" kern="1200">
        <a:solidFill>
          <a:schemeClr val="tx1"/>
        </a:solidFill>
        <a:latin typeface="Arial" charset="0"/>
        <a:ea typeface="宋体" pitchFamily="2" charset="-122"/>
        <a:cs typeface="+mn-cs"/>
      </a:defRPr>
    </a:lvl7pPr>
    <a:lvl8pPr marL="3200400" algn="l" defTabSz="914400" rtl="0" eaLnBrk="1" latinLnBrk="0" hangingPunct="1">
      <a:defRPr sz="8900" kern="1200">
        <a:solidFill>
          <a:schemeClr val="tx1"/>
        </a:solidFill>
        <a:latin typeface="Arial" charset="0"/>
        <a:ea typeface="宋体" pitchFamily="2" charset="-122"/>
        <a:cs typeface="+mn-cs"/>
      </a:defRPr>
    </a:lvl8pPr>
    <a:lvl9pPr marL="3657600" algn="l" defTabSz="914400" rtl="0" eaLnBrk="1" latinLnBrk="0" hangingPunct="1">
      <a:defRPr sz="8900"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a:srgbClr val="CCECFF"/>
    <a:srgbClr val="FFFFCC"/>
    <a:srgbClr val="003366"/>
    <a:srgbClr val="003300"/>
    <a:srgbClr val="336600"/>
    <a:srgbClr val="CCFFCC"/>
    <a:srgbClr val="FFCC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主题样式 2 - 强调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576" autoAdjust="0"/>
    <p:restoredTop sz="94483" autoAdjust="0"/>
  </p:normalViewPr>
  <p:slideViewPr>
    <p:cSldViewPr>
      <p:cViewPr>
        <p:scale>
          <a:sx n="28" d="100"/>
          <a:sy n="28" d="100"/>
        </p:scale>
        <p:origin x="-324" y="-78"/>
      </p:cViewPr>
      <p:guideLst>
        <p:guide orient="horz" pos="13483"/>
        <p:guide pos="953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96" d="100"/>
          <a:sy n="96" d="100"/>
        </p:scale>
        <p:origin x="-360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56388A6-4305-4D5B-8E99-B5369EFFDE8D}" type="datetimeFigureOut">
              <a:rPr lang="zh-CN" altLang="en-US"/>
              <a:pPr>
                <a:defRPr/>
              </a:pPr>
              <a:t>2011-10-21</a:t>
            </a:fld>
            <a:endParaRPr lang="zh-CN" altLang="en-US"/>
          </a:p>
        </p:txBody>
      </p:sp>
      <p:sp>
        <p:nvSpPr>
          <p:cNvPr id="4" name="幻灯片图像占位符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67E020E-EDC9-47B9-ABFD-DD38E7CD5AD5}" type="slidenum">
              <a:rPr lang="zh-CN" altLang="en-US"/>
              <a:pPr>
                <a:defRPr/>
              </a:pPr>
              <a:t>‹#›</a:t>
            </a:fld>
            <a:endParaRPr lang="zh-CN" altLang="en-US"/>
          </a:p>
        </p:txBody>
      </p:sp>
    </p:spTree>
    <p:extLst>
      <p:ext uri="{BB962C8B-B14F-4D97-AF65-F5344CB8AC3E}">
        <p14:creationId xmlns:p14="http://schemas.microsoft.com/office/powerpoint/2010/main" xmlns="" val="923665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367E020E-EDC9-47B9-ABFD-DD38E7CD5AD5}" type="slidenum">
              <a:rPr lang="zh-CN" altLang="en-US" smtClean="0"/>
              <a:pPr>
                <a:defRPr/>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70999" y="13299020"/>
            <a:ext cx="25737979" cy="917482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541996" y="24257535"/>
            <a:ext cx="21195983" cy="1094121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7FA20B3-FCD3-4135-A4D7-59FDA80ECE01}" type="slidenum">
              <a:rPr lang="en-US" altLang="zh-CN"/>
              <a:pPr>
                <a:defRPr/>
              </a:pPr>
              <a:t>‹#›</a:t>
            </a:fld>
            <a:endParaRPr lang="en-US" altLang="zh-CN"/>
          </a:p>
        </p:txBody>
      </p:sp>
    </p:spTree>
    <p:extLst>
      <p:ext uri="{BB962C8B-B14F-4D97-AF65-F5344CB8AC3E}">
        <p14:creationId xmlns:p14="http://schemas.microsoft.com/office/powerpoint/2010/main" xmlns="" val="384747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A199D9E-C98D-4EFF-B040-6D4EEC145B58}" type="slidenum">
              <a:rPr lang="en-US" altLang="zh-CN"/>
              <a:pPr>
                <a:defRPr/>
              </a:pPr>
              <a:t>‹#›</a:t>
            </a:fld>
            <a:endParaRPr lang="en-US" altLang="zh-CN"/>
          </a:p>
        </p:txBody>
      </p:sp>
    </p:spTree>
    <p:extLst>
      <p:ext uri="{BB962C8B-B14F-4D97-AF65-F5344CB8AC3E}">
        <p14:creationId xmlns:p14="http://schemas.microsoft.com/office/powerpoint/2010/main" xmlns="" val="45608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1952983" y="1714482"/>
            <a:ext cx="6812994" cy="3652629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513999" y="1714482"/>
            <a:ext cx="20310814" cy="3652629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2A24CA1-53CC-4A5A-AEAB-27D31C1B3CCD}" type="slidenum">
              <a:rPr lang="en-US" altLang="zh-CN"/>
              <a:pPr>
                <a:defRPr/>
              </a:pPr>
              <a:t>‹#›</a:t>
            </a:fld>
            <a:endParaRPr lang="en-US" altLang="zh-CN"/>
          </a:p>
        </p:txBody>
      </p:sp>
    </p:spTree>
    <p:extLst>
      <p:ext uri="{BB962C8B-B14F-4D97-AF65-F5344CB8AC3E}">
        <p14:creationId xmlns:p14="http://schemas.microsoft.com/office/powerpoint/2010/main" xmlns="" val="4027981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71713" y="13298488"/>
            <a:ext cx="25736550" cy="9175750"/>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541838" y="24258588"/>
            <a:ext cx="21196300" cy="1093946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392363" y="27508200"/>
            <a:ext cx="25738137" cy="85026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392363" y="18143538"/>
            <a:ext cx="25738137" cy="93646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514475" y="9988550"/>
            <a:ext cx="13549313" cy="28251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5216188" y="9988550"/>
            <a:ext cx="13549312" cy="28251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514475" y="9582150"/>
            <a:ext cx="13377863" cy="3994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1514475" y="13576300"/>
            <a:ext cx="13377863" cy="24663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5381288" y="9582150"/>
            <a:ext cx="13384212" cy="3994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5381288" y="13576300"/>
            <a:ext cx="13384212" cy="24663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514475" y="1704975"/>
            <a:ext cx="9961563" cy="725328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1837988" y="1704975"/>
            <a:ext cx="16927512" cy="365347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514475" y="8958263"/>
            <a:ext cx="9961563" cy="292814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7509CA-5917-4E6E-B5F1-E1821B1BEEFE}" type="slidenum">
              <a:rPr lang="en-US" altLang="zh-CN"/>
              <a:pPr>
                <a:defRPr/>
              </a:pPr>
              <a:t>‹#›</a:t>
            </a:fld>
            <a:endParaRPr lang="en-US" altLang="zh-CN"/>
          </a:p>
        </p:txBody>
      </p:sp>
    </p:spTree>
    <p:extLst>
      <p:ext uri="{BB962C8B-B14F-4D97-AF65-F5344CB8AC3E}">
        <p14:creationId xmlns:p14="http://schemas.microsoft.com/office/powerpoint/2010/main" xmlns="" val="436196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935663" y="29965650"/>
            <a:ext cx="18167350" cy="35385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935663" y="3824288"/>
            <a:ext cx="18167350" cy="256857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5935663" y="33504188"/>
            <a:ext cx="18167350" cy="50228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1953538" y="1714500"/>
            <a:ext cx="6811962" cy="36525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514475" y="1714500"/>
            <a:ext cx="20286663" cy="36525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846E81B-C52E-4C08-AD17-50015A2D282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392493" y="27508757"/>
            <a:ext cx="25737979" cy="8501619"/>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392493" y="18143606"/>
            <a:ext cx="25737979" cy="936515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FA3B2B8-63F0-4461-BE13-4DFA1E342C9B}" type="slidenum">
              <a:rPr lang="en-US" altLang="zh-CN"/>
              <a:pPr>
                <a:defRPr/>
              </a:pPr>
              <a:t>‹#›</a:t>
            </a:fld>
            <a:endParaRPr lang="en-US" altLang="zh-CN"/>
          </a:p>
        </p:txBody>
      </p:sp>
    </p:spTree>
    <p:extLst>
      <p:ext uri="{BB962C8B-B14F-4D97-AF65-F5344CB8AC3E}">
        <p14:creationId xmlns:p14="http://schemas.microsoft.com/office/powerpoint/2010/main" xmlns="" val="216169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514000" y="9988028"/>
            <a:ext cx="13561904" cy="282527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5204073" y="9988028"/>
            <a:ext cx="13561904" cy="282527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2EDD2ED9-0307-441A-AB72-152C8A7DB36C}" type="slidenum">
              <a:rPr lang="en-US" altLang="zh-CN"/>
              <a:pPr>
                <a:defRPr/>
              </a:pPr>
              <a:t>‹#›</a:t>
            </a:fld>
            <a:endParaRPr lang="en-US" altLang="zh-CN"/>
          </a:p>
        </p:txBody>
      </p:sp>
    </p:spTree>
    <p:extLst>
      <p:ext uri="{BB962C8B-B14F-4D97-AF65-F5344CB8AC3E}">
        <p14:creationId xmlns:p14="http://schemas.microsoft.com/office/powerpoint/2010/main" xmlns="" val="38607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513999" y="9582215"/>
            <a:ext cx="13378996" cy="39936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1513999" y="13575853"/>
            <a:ext cx="13378996" cy="246649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5381641" y="9582215"/>
            <a:ext cx="13384336" cy="39936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5381641" y="13575853"/>
            <a:ext cx="13384336" cy="246649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F7C46284-CFD9-485D-91C2-0C193E0488B7}" type="slidenum">
              <a:rPr lang="en-US" altLang="zh-CN"/>
              <a:pPr>
                <a:defRPr/>
              </a:pPr>
              <a:t>‹#›</a:t>
            </a:fld>
            <a:endParaRPr lang="en-US" altLang="zh-CN"/>
          </a:p>
        </p:txBody>
      </p:sp>
    </p:spTree>
    <p:extLst>
      <p:ext uri="{BB962C8B-B14F-4D97-AF65-F5344CB8AC3E}">
        <p14:creationId xmlns:p14="http://schemas.microsoft.com/office/powerpoint/2010/main" xmlns="" val="2413085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3B390CE4-D539-402F-B1C2-0C4CFE4F73AF}" type="slidenum">
              <a:rPr lang="en-US" altLang="zh-CN"/>
              <a:pPr>
                <a:defRPr/>
              </a:pPr>
              <a:t>‹#›</a:t>
            </a:fld>
            <a:endParaRPr lang="en-US" altLang="zh-CN"/>
          </a:p>
        </p:txBody>
      </p:sp>
    </p:spTree>
    <p:extLst>
      <p:ext uri="{BB962C8B-B14F-4D97-AF65-F5344CB8AC3E}">
        <p14:creationId xmlns:p14="http://schemas.microsoft.com/office/powerpoint/2010/main" xmlns="" val="2116172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AA34824E-8C75-4658-92D4-169E23BBEA82}" type="slidenum">
              <a:rPr lang="en-US" altLang="zh-CN"/>
              <a:pPr>
                <a:defRPr/>
              </a:pPr>
              <a:t>‹#›</a:t>
            </a:fld>
            <a:endParaRPr lang="en-US" altLang="zh-CN"/>
          </a:p>
        </p:txBody>
      </p:sp>
    </p:spTree>
    <p:extLst>
      <p:ext uri="{BB962C8B-B14F-4D97-AF65-F5344CB8AC3E}">
        <p14:creationId xmlns:p14="http://schemas.microsoft.com/office/powerpoint/2010/main" xmlns="" val="87942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513999" y="1705044"/>
            <a:ext cx="9962486" cy="7252723"/>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1838296" y="1705043"/>
            <a:ext cx="16927681" cy="3653572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513999" y="8957767"/>
            <a:ext cx="9962486" cy="2928300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6ED827C3-AB31-491F-9C84-95B92D33ED82}" type="slidenum">
              <a:rPr lang="en-US" altLang="zh-CN"/>
              <a:pPr>
                <a:defRPr/>
              </a:pPr>
              <a:t>‹#›</a:t>
            </a:fld>
            <a:endParaRPr lang="en-US" altLang="zh-CN"/>
          </a:p>
        </p:txBody>
      </p:sp>
    </p:spTree>
    <p:extLst>
      <p:ext uri="{BB962C8B-B14F-4D97-AF65-F5344CB8AC3E}">
        <p14:creationId xmlns:p14="http://schemas.microsoft.com/office/powerpoint/2010/main" xmlns="" val="651654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934502" y="29965654"/>
            <a:ext cx="18167985" cy="3537491"/>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934502" y="3825336"/>
            <a:ext cx="18167985" cy="2568417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5934502" y="33503145"/>
            <a:ext cx="18167985" cy="50238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2182C44-5241-4D92-AD5D-69303DD6471F}" type="slidenum">
              <a:rPr lang="en-US" altLang="zh-CN"/>
              <a:pPr>
                <a:defRPr/>
              </a:pPr>
              <a:t>‹#›</a:t>
            </a:fld>
            <a:endParaRPr lang="en-US" altLang="zh-CN"/>
          </a:p>
        </p:txBody>
      </p:sp>
    </p:spTree>
    <p:extLst>
      <p:ext uri="{BB962C8B-B14F-4D97-AF65-F5344CB8AC3E}">
        <p14:creationId xmlns:p14="http://schemas.microsoft.com/office/powerpoint/2010/main" xmlns="" val="2790461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alpha val="59999"/>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4380" y="1713851"/>
            <a:ext cx="27251215" cy="7134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52628" tIns="226314" rIns="452628" bIns="226314"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1514380" y="9988656"/>
            <a:ext cx="27251215" cy="28252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52628" tIns="226314" rIns="452628" bIns="226314"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1514380" y="38982561"/>
            <a:ext cx="7064565" cy="2972814"/>
          </a:xfrm>
          <a:prstGeom prst="rect">
            <a:avLst/>
          </a:prstGeom>
          <a:noFill/>
          <a:ln w="9525">
            <a:noFill/>
            <a:miter lim="800000"/>
            <a:headEnd/>
            <a:tailEnd/>
          </a:ln>
          <a:effectLst/>
        </p:spPr>
        <p:txBody>
          <a:bodyPr vert="horz" wrap="square" lIns="452628" tIns="226314" rIns="452628" bIns="226314" numCol="1" anchor="t" anchorCtr="0" compatLnSpc="1">
            <a:prstTxWarp prst="textNoShape">
              <a:avLst/>
            </a:prstTxWarp>
          </a:bodyPr>
          <a:lstStyle>
            <a:lvl1pPr>
              <a:defRPr sz="6900"/>
            </a:lvl1pPr>
          </a:lstStyle>
          <a:p>
            <a:pPr>
              <a:defRPr/>
            </a:pPr>
            <a:endParaRPr lang="en-US" altLang="zh-CN"/>
          </a:p>
        </p:txBody>
      </p:sp>
      <p:sp>
        <p:nvSpPr>
          <p:cNvPr id="1029" name="Rectangle 5"/>
          <p:cNvSpPr>
            <a:spLocks noGrp="1" noChangeArrowheads="1"/>
          </p:cNvSpPr>
          <p:nvPr>
            <p:ph type="ftr" sz="quarter" idx="3"/>
          </p:nvPr>
        </p:nvSpPr>
        <p:spPr bwMode="auto">
          <a:xfrm>
            <a:off x="10346040" y="38982561"/>
            <a:ext cx="9587896" cy="2972814"/>
          </a:xfrm>
          <a:prstGeom prst="rect">
            <a:avLst/>
          </a:prstGeom>
          <a:noFill/>
          <a:ln w="9525">
            <a:noFill/>
            <a:miter lim="800000"/>
            <a:headEnd/>
            <a:tailEnd/>
          </a:ln>
          <a:effectLst/>
        </p:spPr>
        <p:txBody>
          <a:bodyPr vert="horz" wrap="square" lIns="452628" tIns="226314" rIns="452628" bIns="226314" numCol="1" anchor="t" anchorCtr="0" compatLnSpc="1">
            <a:prstTxWarp prst="textNoShape">
              <a:avLst/>
            </a:prstTxWarp>
          </a:bodyPr>
          <a:lstStyle>
            <a:lvl1pPr algn="ctr">
              <a:defRPr sz="6900"/>
            </a:lvl1pPr>
          </a:lstStyle>
          <a:p>
            <a:pPr>
              <a:defRPr/>
            </a:pPr>
            <a:endParaRPr lang="en-US" altLang="zh-CN"/>
          </a:p>
        </p:txBody>
      </p:sp>
      <p:sp>
        <p:nvSpPr>
          <p:cNvPr id="1030" name="Rectangle 6"/>
          <p:cNvSpPr>
            <a:spLocks noGrp="1" noChangeArrowheads="1"/>
          </p:cNvSpPr>
          <p:nvPr>
            <p:ph type="sldNum" sz="quarter" idx="4"/>
          </p:nvPr>
        </p:nvSpPr>
        <p:spPr bwMode="auto">
          <a:xfrm>
            <a:off x="21701030" y="38982561"/>
            <a:ext cx="7064565" cy="2972814"/>
          </a:xfrm>
          <a:prstGeom prst="rect">
            <a:avLst/>
          </a:prstGeom>
          <a:noFill/>
          <a:ln w="9525">
            <a:noFill/>
            <a:miter lim="800000"/>
            <a:headEnd/>
            <a:tailEnd/>
          </a:ln>
          <a:effectLst/>
        </p:spPr>
        <p:txBody>
          <a:bodyPr vert="horz" wrap="square" lIns="452628" tIns="226314" rIns="452628" bIns="226314" numCol="1" anchor="t" anchorCtr="0" compatLnSpc="1">
            <a:prstTxWarp prst="textNoShape">
              <a:avLst/>
            </a:prstTxWarp>
          </a:bodyPr>
          <a:lstStyle>
            <a:lvl1pPr algn="r">
              <a:defRPr sz="6900"/>
            </a:lvl1pPr>
          </a:lstStyle>
          <a:p>
            <a:pPr>
              <a:defRPr/>
            </a:pPr>
            <a:fld id="{5F756EEC-5EC0-4BC2-8931-1A563CB4AC89}"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25963" rtl="0" eaLnBrk="0" fontAlgn="base" hangingPunct="0">
        <a:spcBef>
          <a:spcPct val="0"/>
        </a:spcBef>
        <a:spcAft>
          <a:spcPct val="0"/>
        </a:spcAft>
        <a:defRPr sz="21800">
          <a:solidFill>
            <a:schemeClr val="tx2"/>
          </a:solidFill>
          <a:latin typeface="+mj-lt"/>
          <a:ea typeface="+mj-ea"/>
          <a:cs typeface="+mj-cs"/>
        </a:defRPr>
      </a:lvl1pPr>
      <a:lvl2pPr algn="ctr" defTabSz="4525963" rtl="0" eaLnBrk="0" fontAlgn="base" hangingPunct="0">
        <a:spcBef>
          <a:spcPct val="0"/>
        </a:spcBef>
        <a:spcAft>
          <a:spcPct val="0"/>
        </a:spcAft>
        <a:defRPr sz="21800">
          <a:solidFill>
            <a:schemeClr val="tx2"/>
          </a:solidFill>
          <a:latin typeface="Arial" charset="0"/>
          <a:ea typeface="宋体" pitchFamily="2" charset="-122"/>
        </a:defRPr>
      </a:lvl2pPr>
      <a:lvl3pPr algn="ctr" defTabSz="4525963" rtl="0" eaLnBrk="0" fontAlgn="base" hangingPunct="0">
        <a:spcBef>
          <a:spcPct val="0"/>
        </a:spcBef>
        <a:spcAft>
          <a:spcPct val="0"/>
        </a:spcAft>
        <a:defRPr sz="21800">
          <a:solidFill>
            <a:schemeClr val="tx2"/>
          </a:solidFill>
          <a:latin typeface="Arial" charset="0"/>
          <a:ea typeface="宋体" pitchFamily="2" charset="-122"/>
        </a:defRPr>
      </a:lvl3pPr>
      <a:lvl4pPr algn="ctr" defTabSz="4525963" rtl="0" eaLnBrk="0" fontAlgn="base" hangingPunct="0">
        <a:spcBef>
          <a:spcPct val="0"/>
        </a:spcBef>
        <a:spcAft>
          <a:spcPct val="0"/>
        </a:spcAft>
        <a:defRPr sz="21800">
          <a:solidFill>
            <a:schemeClr val="tx2"/>
          </a:solidFill>
          <a:latin typeface="Arial" charset="0"/>
          <a:ea typeface="宋体" pitchFamily="2" charset="-122"/>
        </a:defRPr>
      </a:lvl4pPr>
      <a:lvl5pPr algn="ctr" defTabSz="4525963" rtl="0" eaLnBrk="0" fontAlgn="base" hangingPunct="0">
        <a:spcBef>
          <a:spcPct val="0"/>
        </a:spcBef>
        <a:spcAft>
          <a:spcPct val="0"/>
        </a:spcAft>
        <a:defRPr sz="21800">
          <a:solidFill>
            <a:schemeClr val="tx2"/>
          </a:solidFill>
          <a:latin typeface="Arial" charset="0"/>
          <a:ea typeface="宋体" pitchFamily="2" charset="-122"/>
        </a:defRPr>
      </a:lvl5pPr>
      <a:lvl6pPr marL="457200" algn="ctr" defTabSz="4525963" rtl="0" fontAlgn="base">
        <a:spcBef>
          <a:spcPct val="0"/>
        </a:spcBef>
        <a:spcAft>
          <a:spcPct val="0"/>
        </a:spcAft>
        <a:defRPr sz="21800">
          <a:solidFill>
            <a:schemeClr val="tx2"/>
          </a:solidFill>
          <a:latin typeface="Arial" charset="0"/>
          <a:ea typeface="宋体" pitchFamily="2" charset="-122"/>
        </a:defRPr>
      </a:lvl6pPr>
      <a:lvl7pPr marL="914400" algn="ctr" defTabSz="4525963" rtl="0" fontAlgn="base">
        <a:spcBef>
          <a:spcPct val="0"/>
        </a:spcBef>
        <a:spcAft>
          <a:spcPct val="0"/>
        </a:spcAft>
        <a:defRPr sz="21800">
          <a:solidFill>
            <a:schemeClr val="tx2"/>
          </a:solidFill>
          <a:latin typeface="Arial" charset="0"/>
          <a:ea typeface="宋体" pitchFamily="2" charset="-122"/>
        </a:defRPr>
      </a:lvl7pPr>
      <a:lvl8pPr marL="1371600" algn="ctr" defTabSz="4525963" rtl="0" fontAlgn="base">
        <a:spcBef>
          <a:spcPct val="0"/>
        </a:spcBef>
        <a:spcAft>
          <a:spcPct val="0"/>
        </a:spcAft>
        <a:defRPr sz="21800">
          <a:solidFill>
            <a:schemeClr val="tx2"/>
          </a:solidFill>
          <a:latin typeface="Arial" charset="0"/>
          <a:ea typeface="宋体" pitchFamily="2" charset="-122"/>
        </a:defRPr>
      </a:lvl8pPr>
      <a:lvl9pPr marL="1828800" algn="ctr" defTabSz="4525963" rtl="0" fontAlgn="base">
        <a:spcBef>
          <a:spcPct val="0"/>
        </a:spcBef>
        <a:spcAft>
          <a:spcPct val="0"/>
        </a:spcAft>
        <a:defRPr sz="21800">
          <a:solidFill>
            <a:schemeClr val="tx2"/>
          </a:solidFill>
          <a:latin typeface="Arial" charset="0"/>
          <a:ea typeface="宋体" pitchFamily="2" charset="-122"/>
        </a:defRPr>
      </a:lvl9pPr>
    </p:titleStyle>
    <p:bodyStyle>
      <a:lvl1pPr marL="1697038" indent="-1697038" algn="l" defTabSz="4525963" rtl="0" eaLnBrk="0" fontAlgn="base" hangingPunct="0">
        <a:spcBef>
          <a:spcPct val="20000"/>
        </a:spcBef>
        <a:spcAft>
          <a:spcPct val="0"/>
        </a:spcAft>
        <a:buChar char="•"/>
        <a:defRPr sz="15800">
          <a:solidFill>
            <a:schemeClr val="tx1"/>
          </a:solidFill>
          <a:latin typeface="+mn-lt"/>
          <a:ea typeface="+mn-ea"/>
          <a:cs typeface="+mn-cs"/>
        </a:defRPr>
      </a:lvl1pPr>
      <a:lvl2pPr marL="3678238" indent="-1414463" algn="l" defTabSz="4525963" rtl="0" eaLnBrk="0" fontAlgn="base" hangingPunct="0">
        <a:spcBef>
          <a:spcPct val="20000"/>
        </a:spcBef>
        <a:spcAft>
          <a:spcPct val="0"/>
        </a:spcAft>
        <a:buChar char="–"/>
        <a:defRPr sz="13900">
          <a:solidFill>
            <a:schemeClr val="tx1"/>
          </a:solidFill>
          <a:latin typeface="+mn-lt"/>
          <a:ea typeface="+mn-ea"/>
        </a:defRPr>
      </a:lvl2pPr>
      <a:lvl3pPr marL="5657850" indent="-1131888" algn="l" defTabSz="4525963" rtl="0" eaLnBrk="0" fontAlgn="base" hangingPunct="0">
        <a:spcBef>
          <a:spcPct val="20000"/>
        </a:spcBef>
        <a:spcAft>
          <a:spcPct val="0"/>
        </a:spcAft>
        <a:buChar char="•"/>
        <a:defRPr sz="11900">
          <a:solidFill>
            <a:schemeClr val="tx1"/>
          </a:solidFill>
          <a:latin typeface="+mn-lt"/>
          <a:ea typeface="+mn-ea"/>
        </a:defRPr>
      </a:lvl3pPr>
      <a:lvl4pPr marL="7921625" indent="-1131888" algn="l" defTabSz="4525963" rtl="0" eaLnBrk="0" fontAlgn="base" hangingPunct="0">
        <a:spcBef>
          <a:spcPct val="20000"/>
        </a:spcBef>
        <a:spcAft>
          <a:spcPct val="0"/>
        </a:spcAft>
        <a:buChar char="–"/>
        <a:defRPr sz="9900">
          <a:solidFill>
            <a:schemeClr val="tx1"/>
          </a:solidFill>
          <a:latin typeface="+mn-lt"/>
          <a:ea typeface="+mn-ea"/>
        </a:defRPr>
      </a:lvl4pPr>
      <a:lvl5pPr marL="10183813" indent="-1131888" algn="l" defTabSz="4525963" rtl="0" eaLnBrk="0" fontAlgn="base" hangingPunct="0">
        <a:spcBef>
          <a:spcPct val="20000"/>
        </a:spcBef>
        <a:spcAft>
          <a:spcPct val="0"/>
        </a:spcAft>
        <a:buChar char="»"/>
        <a:defRPr sz="9900">
          <a:solidFill>
            <a:schemeClr val="tx1"/>
          </a:solidFill>
          <a:latin typeface="+mn-lt"/>
          <a:ea typeface="+mn-ea"/>
        </a:defRPr>
      </a:lvl5pPr>
      <a:lvl6pPr marL="10641013" indent="-1131888" algn="l" defTabSz="4525963" rtl="0" fontAlgn="base">
        <a:spcBef>
          <a:spcPct val="20000"/>
        </a:spcBef>
        <a:spcAft>
          <a:spcPct val="0"/>
        </a:spcAft>
        <a:buChar char="»"/>
        <a:defRPr sz="9900">
          <a:solidFill>
            <a:schemeClr val="tx1"/>
          </a:solidFill>
          <a:latin typeface="+mn-lt"/>
          <a:ea typeface="+mn-ea"/>
        </a:defRPr>
      </a:lvl6pPr>
      <a:lvl7pPr marL="11098213" indent="-1131888" algn="l" defTabSz="4525963" rtl="0" fontAlgn="base">
        <a:spcBef>
          <a:spcPct val="20000"/>
        </a:spcBef>
        <a:spcAft>
          <a:spcPct val="0"/>
        </a:spcAft>
        <a:buChar char="»"/>
        <a:defRPr sz="9900">
          <a:solidFill>
            <a:schemeClr val="tx1"/>
          </a:solidFill>
          <a:latin typeface="+mn-lt"/>
          <a:ea typeface="+mn-ea"/>
        </a:defRPr>
      </a:lvl7pPr>
      <a:lvl8pPr marL="11555413" indent="-1131888" algn="l" defTabSz="4525963" rtl="0" fontAlgn="base">
        <a:spcBef>
          <a:spcPct val="20000"/>
        </a:spcBef>
        <a:spcAft>
          <a:spcPct val="0"/>
        </a:spcAft>
        <a:buChar char="»"/>
        <a:defRPr sz="9900">
          <a:solidFill>
            <a:schemeClr val="tx1"/>
          </a:solidFill>
          <a:latin typeface="+mn-lt"/>
          <a:ea typeface="+mn-ea"/>
        </a:defRPr>
      </a:lvl8pPr>
      <a:lvl9pPr marL="12012613" indent="-1131888" algn="l" defTabSz="4525963" rtl="0" fontAlgn="base">
        <a:spcBef>
          <a:spcPct val="20000"/>
        </a:spcBef>
        <a:spcAft>
          <a:spcPct val="0"/>
        </a:spcAft>
        <a:buChar char="»"/>
        <a:defRPr sz="99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514475" y="1714500"/>
            <a:ext cx="27251025" cy="713422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514475" y="9988550"/>
            <a:ext cx="27251025" cy="2825115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514475" y="39676388"/>
            <a:ext cx="7064375" cy="2279650"/>
          </a:xfrm>
          <a:prstGeom prst="rect">
            <a:avLst/>
          </a:prstGeom>
        </p:spPr>
        <p:txBody>
          <a:bodyPr vert="horz" lIns="91440" tIns="45720" rIns="91440" bIns="45720" rtlCol="0" anchor="ctr"/>
          <a:lstStyle>
            <a:lvl1pPr algn="l">
              <a:defRPr sz="1200">
                <a:solidFill>
                  <a:schemeClr val="tx1">
                    <a:tint val="75000"/>
                  </a:schemeClr>
                </a:solidFill>
              </a:defRPr>
            </a:lvl1pPr>
          </a:lstStyle>
          <a:p>
            <a:fld id="{52009623-B007-4603-9143-BE59C6629599}" type="datetimeFigureOut">
              <a:rPr lang="zh-CN" altLang="en-US" smtClean="0"/>
              <a:pPr/>
              <a:t>2011-10-21</a:t>
            </a:fld>
            <a:endParaRPr lang="zh-CN" altLang="en-US"/>
          </a:p>
        </p:txBody>
      </p:sp>
      <p:sp>
        <p:nvSpPr>
          <p:cNvPr id="5" name="页脚占位符 4"/>
          <p:cNvSpPr>
            <a:spLocks noGrp="1"/>
          </p:cNvSpPr>
          <p:nvPr>
            <p:ph type="ftr" sz="quarter" idx="3"/>
          </p:nvPr>
        </p:nvSpPr>
        <p:spPr>
          <a:xfrm>
            <a:off x="10345738" y="39676388"/>
            <a:ext cx="9588500" cy="22796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1701125" y="39676388"/>
            <a:ext cx="7064375" cy="2279650"/>
          </a:xfrm>
          <a:prstGeom prst="rect">
            <a:avLst/>
          </a:prstGeom>
        </p:spPr>
        <p:txBody>
          <a:bodyPr vert="horz" lIns="91440" tIns="45720" rIns="91440" bIns="45720" rtlCol="0" anchor="ctr"/>
          <a:lstStyle>
            <a:lvl1pPr algn="r">
              <a:defRPr sz="1200">
                <a:solidFill>
                  <a:schemeClr val="tx1">
                    <a:tint val="75000"/>
                  </a:schemeClr>
                </a:solidFill>
              </a:defRPr>
            </a:lvl1pPr>
          </a:lstStyle>
          <a:p>
            <a:fld id="{C846E81B-C52E-4C08-AD17-50015A2D282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50030" y="2651163"/>
            <a:ext cx="28364220" cy="13856556"/>
            <a:chOff x="1242443" y="3186238"/>
            <a:chExt cx="28364220" cy="16633848"/>
          </a:xfrm>
        </p:grpSpPr>
        <p:sp>
          <p:nvSpPr>
            <p:cNvPr id="3" name="圆角矩形 43"/>
            <p:cNvSpPr>
              <a:spLocks noChangeArrowheads="1"/>
            </p:cNvSpPr>
            <p:nvPr/>
          </p:nvSpPr>
          <p:spPr bwMode="auto">
            <a:xfrm>
              <a:off x="1242443" y="3186238"/>
              <a:ext cx="28364220" cy="16633848"/>
            </a:xfrm>
            <a:prstGeom prst="roundRect">
              <a:avLst>
                <a:gd name="adj" fmla="val 4875"/>
              </a:avLst>
            </a:prstGeom>
            <a:solidFill>
              <a:srgbClr val="CCECFF">
                <a:alpha val="70195"/>
              </a:srgbClr>
            </a:solidFill>
            <a:ln>
              <a:noFill/>
            </a:ln>
            <a:extLst>
              <a:ext uri="{91240B29-F687-4F45-9708-019B960494DF}">
                <a14:hiddenLine xmlns:a14="http://schemas.microsoft.com/office/drawing/2010/main" xmlns="" w="9525" algn="ctr">
                  <a:solidFill>
                    <a:srgbClr val="000000"/>
                  </a:solidFill>
                  <a:round/>
                  <a:headEnd/>
                  <a:tailEnd/>
                </a14:hiddenLine>
              </a:ext>
            </a:extLst>
          </p:spPr>
          <p:txBody>
            <a:bodyPr/>
            <a:lstStyle/>
            <a:p>
              <a:pPr defTabSz="4525963"/>
              <a:r>
                <a:rPr lang="zh-CN" altLang="en-US" sz="4400" b="1" dirty="0" smtClean="0">
                  <a:solidFill>
                    <a:srgbClr val="E23271"/>
                  </a:solidFill>
                  <a:latin typeface="Times New Roman" pitchFamily="18" charset="0"/>
                  <a:cs typeface="Times New Roman" pitchFamily="18" charset="0"/>
                </a:rPr>
                <a:t>  </a:t>
              </a:r>
              <a:endParaRPr lang="zh-CN" altLang="en-US" sz="4400" dirty="0">
                <a:latin typeface="Times New Roman" pitchFamily="18" charset="0"/>
                <a:cs typeface="Times New Roman" pitchFamily="18" charset="0"/>
              </a:endParaRPr>
            </a:p>
            <a:p>
              <a:pPr defTabSz="4525963"/>
              <a:endParaRPr lang="zh-CN" altLang="en-US" dirty="0">
                <a:latin typeface="Times New Roman" pitchFamily="18" charset="0"/>
                <a:cs typeface="Times New Roman" pitchFamily="18" charset="0"/>
              </a:endParaRPr>
            </a:p>
          </p:txBody>
        </p:sp>
        <p:sp>
          <p:nvSpPr>
            <p:cNvPr id="7" name="TextBox 6"/>
            <p:cNvSpPr txBox="1"/>
            <p:nvPr/>
          </p:nvSpPr>
          <p:spPr>
            <a:xfrm>
              <a:off x="13319339" y="5469752"/>
              <a:ext cx="15625736" cy="750099"/>
            </a:xfrm>
            <a:prstGeom prst="rect">
              <a:avLst/>
            </a:prstGeom>
            <a:noFill/>
          </p:spPr>
          <p:txBody>
            <a:bodyPr wrap="square" rtlCol="0">
              <a:spAutoFit/>
            </a:bodyPr>
            <a:lstStyle/>
            <a:p>
              <a:pPr algn="just"/>
              <a:endParaRPr lang="zh-CN" altLang="en-US" sz="4000" dirty="0">
                <a:latin typeface="+mn-ea"/>
                <a:ea typeface="+mn-ea"/>
              </a:endParaRPr>
            </a:p>
          </p:txBody>
        </p:sp>
      </p:grpSp>
      <p:sp>
        <p:nvSpPr>
          <p:cNvPr id="10" name="圆角矩形 43"/>
          <p:cNvSpPr>
            <a:spLocks noChangeArrowheads="1"/>
          </p:cNvSpPr>
          <p:nvPr/>
        </p:nvSpPr>
        <p:spPr bwMode="auto">
          <a:xfrm>
            <a:off x="11251555" y="16867758"/>
            <a:ext cx="18088290" cy="25436711"/>
          </a:xfrm>
          <a:prstGeom prst="roundRect">
            <a:avLst>
              <a:gd name="adj" fmla="val 4875"/>
            </a:avLst>
          </a:prstGeom>
          <a:solidFill>
            <a:srgbClr val="CCECFF">
              <a:alpha val="70195"/>
            </a:srgbClr>
          </a:solidFill>
          <a:ln>
            <a:noFill/>
          </a:ln>
          <a:extLst>
            <a:ext uri="{91240B29-F687-4F45-9708-019B960494DF}">
              <a14:hiddenLine xmlns:a14="http://schemas.microsoft.com/office/drawing/2010/main" xmlns="" w="9525" algn="ctr">
                <a:solidFill>
                  <a:srgbClr val="000000"/>
                </a:solidFill>
                <a:round/>
                <a:headEnd/>
                <a:tailEnd/>
              </a14:hiddenLine>
            </a:ext>
          </a:extLst>
        </p:spPr>
        <p:txBody>
          <a:bodyPr/>
          <a:lstStyle/>
          <a:p>
            <a:pPr defTabSz="4525963"/>
            <a:r>
              <a:rPr lang="zh-CN" altLang="en-US" sz="4400" b="1" dirty="0" smtClean="0">
                <a:solidFill>
                  <a:srgbClr val="E23271"/>
                </a:solidFill>
                <a:latin typeface="Times New Roman" pitchFamily="18" charset="0"/>
                <a:cs typeface="Times New Roman" pitchFamily="18" charset="0"/>
              </a:rPr>
              <a:t>  </a:t>
            </a:r>
            <a:endParaRPr lang="zh-CN" altLang="en-US" sz="4400" dirty="0">
              <a:latin typeface="Times New Roman" pitchFamily="18" charset="0"/>
              <a:cs typeface="Times New Roman" pitchFamily="18" charset="0"/>
            </a:endParaRPr>
          </a:p>
          <a:p>
            <a:pPr defTabSz="4525963"/>
            <a:endParaRPr lang="zh-CN" altLang="en-US" dirty="0">
              <a:latin typeface="Times New Roman" pitchFamily="18" charset="0"/>
              <a:cs typeface="Times New Roman" pitchFamily="18" charset="0"/>
            </a:endParaRPr>
          </a:p>
        </p:txBody>
      </p:sp>
      <p:sp>
        <p:nvSpPr>
          <p:cNvPr id="19" name="TextBox 18"/>
          <p:cNvSpPr txBox="1"/>
          <p:nvPr/>
        </p:nvSpPr>
        <p:spPr>
          <a:xfrm>
            <a:off x="23261758" y="21539567"/>
            <a:ext cx="184730" cy="646331"/>
          </a:xfrm>
          <a:prstGeom prst="rect">
            <a:avLst/>
          </a:prstGeom>
          <a:noFill/>
        </p:spPr>
        <p:txBody>
          <a:bodyPr wrap="none" rtlCol="0">
            <a:spAutoFit/>
          </a:bodyPr>
          <a:lstStyle/>
          <a:p>
            <a:pPr lvl="0" algn="ctr"/>
            <a:endParaRPr lang="en-US" altLang="zh-CN" sz="3600" b="1" dirty="0">
              <a:solidFill>
                <a:srgbClr val="000000"/>
              </a:solidFill>
              <a:latin typeface="微软雅黑" pitchFamily="34" charset="-122"/>
              <a:ea typeface="微软雅黑" pitchFamily="34" charset="-122"/>
            </a:endParaRPr>
          </a:p>
        </p:txBody>
      </p:sp>
      <p:sp>
        <p:nvSpPr>
          <p:cNvPr id="31" name="TextBox 30"/>
          <p:cNvSpPr txBox="1"/>
          <p:nvPr/>
        </p:nvSpPr>
        <p:spPr>
          <a:xfrm>
            <a:off x="7075091" y="953990"/>
            <a:ext cx="16573616" cy="1107996"/>
          </a:xfrm>
          <a:prstGeom prst="rect">
            <a:avLst/>
          </a:prstGeom>
          <a:noFill/>
        </p:spPr>
        <p:txBody>
          <a:bodyPr wrap="square" rtlCol="0">
            <a:spAutoFit/>
          </a:bodyPr>
          <a:lstStyle/>
          <a:p>
            <a:r>
              <a:rPr lang="zh-CN" altLang="zh-CN" sz="6600" b="1" dirty="0" smtClean="0">
                <a:solidFill>
                  <a:schemeClr val="bg1"/>
                </a:solidFill>
                <a:latin typeface="华文新魏" pitchFamily="2" charset="-122"/>
                <a:ea typeface="华文新魏" pitchFamily="2" charset="-122"/>
              </a:rPr>
              <a:t>中国西部洋壳深俯冲超高压变质作用研究</a:t>
            </a:r>
            <a:endParaRPr lang="zh-CN" altLang="en-US" sz="6600" b="1" dirty="0">
              <a:solidFill>
                <a:schemeClr val="bg1"/>
              </a:solidFill>
              <a:latin typeface="华文新魏" pitchFamily="2" charset="-122"/>
              <a:ea typeface="华文新魏" pitchFamily="2" charset="-122"/>
            </a:endParaRPr>
          </a:p>
        </p:txBody>
      </p:sp>
      <p:pic>
        <p:nvPicPr>
          <p:cNvPr id="18" name="图片 17" descr="院徽.BMP"/>
          <p:cNvPicPr>
            <a:picLocks noChangeAspect="1"/>
          </p:cNvPicPr>
          <p:nvPr/>
        </p:nvPicPr>
        <p:blipFill>
          <a:blip r:embed="rId3" cstate="print"/>
          <a:stretch>
            <a:fillRect/>
          </a:stretch>
        </p:blipFill>
        <p:spPr>
          <a:xfrm>
            <a:off x="0" y="0"/>
            <a:ext cx="2250555" cy="2322142"/>
          </a:xfrm>
          <a:prstGeom prst="rect">
            <a:avLst/>
          </a:prstGeom>
        </p:spPr>
      </p:pic>
      <p:sp>
        <p:nvSpPr>
          <p:cNvPr id="21" name="TextBox 20"/>
          <p:cNvSpPr txBox="1"/>
          <p:nvPr/>
        </p:nvSpPr>
        <p:spPr>
          <a:xfrm>
            <a:off x="24519335" y="521942"/>
            <a:ext cx="5760640" cy="584775"/>
          </a:xfrm>
          <a:prstGeom prst="rect">
            <a:avLst/>
          </a:prstGeom>
          <a:noFill/>
        </p:spPr>
        <p:txBody>
          <a:bodyPr wrap="square" rtlCol="0">
            <a:spAutoFit/>
          </a:bodyPr>
          <a:lstStyle/>
          <a:p>
            <a:r>
              <a:rPr lang="zh-CN" altLang="en-US" sz="3200" b="1" dirty="0" smtClean="0">
                <a:solidFill>
                  <a:schemeClr val="accent2">
                    <a:lumMod val="75000"/>
                  </a:schemeClr>
                </a:solidFill>
                <a:latin typeface="华文新魏" pitchFamily="2" charset="-122"/>
                <a:ea typeface="华文新魏" pitchFamily="2" charset="-122"/>
              </a:rPr>
              <a:t>院庆十周年之科研系列</a:t>
            </a:r>
            <a:endParaRPr lang="en-US" altLang="zh-CN" sz="3200" b="1" dirty="0" smtClean="0">
              <a:solidFill>
                <a:schemeClr val="accent2">
                  <a:lumMod val="75000"/>
                </a:schemeClr>
              </a:solidFill>
              <a:latin typeface="华文新魏" pitchFamily="2" charset="-122"/>
              <a:ea typeface="华文新魏" pitchFamily="2" charset="-122"/>
            </a:endParaRPr>
          </a:p>
        </p:txBody>
      </p:sp>
      <p:sp>
        <p:nvSpPr>
          <p:cNvPr id="27" name="TextBox 26"/>
          <p:cNvSpPr txBox="1"/>
          <p:nvPr/>
        </p:nvSpPr>
        <p:spPr>
          <a:xfrm>
            <a:off x="20828619" y="3258246"/>
            <a:ext cx="6768752" cy="12478096"/>
          </a:xfrm>
          <a:prstGeom prst="rect">
            <a:avLst/>
          </a:prstGeom>
          <a:noFill/>
        </p:spPr>
        <p:txBody>
          <a:bodyPr wrap="square" rtlCol="0">
            <a:spAutoFit/>
          </a:bodyPr>
          <a:lstStyle/>
          <a:p>
            <a:pPr>
              <a:lnSpc>
                <a:spcPct val="150000"/>
              </a:lnSpc>
            </a:pPr>
            <a:r>
              <a:rPr lang="zh-CN" altLang="zh-CN" sz="3600" dirty="0" smtClean="0">
                <a:latin typeface="华文新魏" pitchFamily="2" charset="-122"/>
                <a:ea typeface="华文新魏" pitchFamily="2" charset="-122"/>
              </a:rPr>
              <a:t>完　成　人：张立飞　宋述光　魏春景　张贵宾　吕增</a:t>
            </a:r>
            <a:endParaRPr lang="en-US" altLang="zh-CN" sz="3600" dirty="0" smtClean="0">
              <a:latin typeface="华文新魏" pitchFamily="2" charset="-122"/>
              <a:ea typeface="华文新魏" pitchFamily="2" charset="-122"/>
            </a:endParaRPr>
          </a:p>
          <a:p>
            <a:pPr>
              <a:lnSpc>
                <a:spcPct val="150000"/>
              </a:lnSpc>
            </a:pPr>
            <a:r>
              <a:rPr lang="zh-CN" altLang="zh-CN" sz="3600" dirty="0" smtClean="0">
                <a:latin typeface="华文新魏" pitchFamily="2" charset="-122"/>
                <a:ea typeface="华文新魏" pitchFamily="2" charset="-122"/>
              </a:rPr>
              <a:t>完成单位：北京大学造山带与地壳演化教育部重点实验室</a:t>
            </a:r>
            <a:endParaRPr lang="en-US" altLang="zh-CN" sz="3600" dirty="0" smtClean="0">
              <a:latin typeface="华文新魏" pitchFamily="2" charset="-122"/>
              <a:ea typeface="华文新魏" pitchFamily="2" charset="-122"/>
            </a:endParaRPr>
          </a:p>
          <a:p>
            <a:pPr>
              <a:lnSpc>
                <a:spcPct val="150000"/>
              </a:lnSpc>
            </a:pPr>
            <a:r>
              <a:rPr lang="zh-CN" altLang="zh-CN" sz="3600" dirty="0" smtClean="0">
                <a:latin typeface="华文新魏" pitchFamily="2" charset="-122"/>
                <a:ea typeface="华文新魏" pitchFamily="2" charset="-122"/>
              </a:rPr>
              <a:t>获奖名称：教育部自然科学一等奖（</a:t>
            </a:r>
            <a:r>
              <a:rPr lang="en-US" altLang="zh-CN" sz="3600" dirty="0" smtClean="0">
                <a:latin typeface="华文新魏" pitchFamily="2" charset="-122"/>
                <a:ea typeface="华文新魏" pitchFamily="2" charset="-122"/>
              </a:rPr>
              <a:t>2010</a:t>
            </a:r>
            <a:r>
              <a:rPr lang="zh-CN" altLang="zh-CN" sz="3600" dirty="0" smtClean="0">
                <a:latin typeface="华文新魏" pitchFamily="2" charset="-122"/>
                <a:ea typeface="华文新魏" pitchFamily="2" charset="-122"/>
              </a:rPr>
              <a:t>年）</a:t>
            </a:r>
          </a:p>
          <a:p>
            <a:pPr>
              <a:lnSpc>
                <a:spcPct val="150000"/>
              </a:lnSpc>
            </a:pPr>
            <a:r>
              <a:rPr lang="zh-CN" altLang="zh-CN" sz="3600" dirty="0" smtClean="0">
                <a:latin typeface="华文新魏" pitchFamily="2" charset="-122"/>
                <a:ea typeface="华文新魏" pitchFamily="2" charset="-122"/>
              </a:rPr>
              <a:t>该项目共发表</a:t>
            </a:r>
            <a:r>
              <a:rPr lang="en-US" altLang="zh-CN" sz="3600" dirty="0" smtClean="0">
                <a:latin typeface="华文新魏" pitchFamily="2" charset="-122"/>
                <a:ea typeface="华文新魏" pitchFamily="2" charset="-122"/>
              </a:rPr>
              <a:t>SCI</a:t>
            </a:r>
            <a:r>
              <a:rPr lang="zh-CN" altLang="zh-CN" sz="3600" dirty="0" smtClean="0">
                <a:latin typeface="华文新魏" pitchFamily="2" charset="-122"/>
                <a:ea typeface="华文新魏" pitchFamily="2" charset="-122"/>
              </a:rPr>
              <a:t>论文</a:t>
            </a:r>
            <a:r>
              <a:rPr lang="en-US" altLang="zh-CN" sz="3600" dirty="0" smtClean="0">
                <a:latin typeface="华文新魏" pitchFamily="2" charset="-122"/>
                <a:ea typeface="华文新魏" pitchFamily="2" charset="-122"/>
              </a:rPr>
              <a:t>45</a:t>
            </a:r>
            <a:r>
              <a:rPr lang="zh-CN" altLang="zh-CN" sz="3600" dirty="0" smtClean="0">
                <a:latin typeface="华文新魏" pitchFamily="2" charset="-122"/>
                <a:ea typeface="华文新魏" pitchFamily="2" charset="-122"/>
              </a:rPr>
              <a:t>篇（其中国际一流杂志论文</a:t>
            </a:r>
            <a:r>
              <a:rPr lang="en-US" altLang="zh-CN" sz="3600" dirty="0" smtClean="0">
                <a:latin typeface="华文新魏" pitchFamily="2" charset="-122"/>
                <a:ea typeface="华文新魏" pitchFamily="2" charset="-122"/>
              </a:rPr>
              <a:t>26</a:t>
            </a:r>
            <a:r>
              <a:rPr lang="zh-CN" altLang="zh-CN" sz="3600" dirty="0" smtClean="0">
                <a:latin typeface="华文新魏" pitchFamily="2" charset="-122"/>
                <a:ea typeface="华文新魏" pitchFamily="2" charset="-122"/>
              </a:rPr>
              <a:t>篇），被</a:t>
            </a:r>
            <a:r>
              <a:rPr lang="en-US" altLang="zh-CN" sz="3600" dirty="0" smtClean="0">
                <a:latin typeface="华文新魏" pitchFamily="2" charset="-122"/>
                <a:ea typeface="华文新魏" pitchFamily="2" charset="-122"/>
              </a:rPr>
              <a:t>SCI</a:t>
            </a:r>
            <a:r>
              <a:rPr lang="zh-CN" altLang="zh-CN" sz="3600" dirty="0" smtClean="0">
                <a:latin typeface="华文新魏" pitchFamily="2" charset="-122"/>
                <a:ea typeface="华文新魏" pitchFamily="2" charset="-122"/>
              </a:rPr>
              <a:t>论文总引用</a:t>
            </a:r>
            <a:r>
              <a:rPr lang="en-US" altLang="zh-CN" sz="3600" dirty="0" smtClean="0">
                <a:latin typeface="华文新魏" pitchFamily="2" charset="-122"/>
                <a:ea typeface="华文新魏" pitchFamily="2" charset="-122"/>
              </a:rPr>
              <a:t>1151</a:t>
            </a:r>
            <a:r>
              <a:rPr lang="zh-CN" altLang="zh-CN" sz="3600" dirty="0" smtClean="0">
                <a:latin typeface="华文新魏" pitchFamily="2" charset="-122"/>
                <a:ea typeface="华文新魏" pitchFamily="2" charset="-122"/>
              </a:rPr>
              <a:t>次，其中他引</a:t>
            </a:r>
            <a:r>
              <a:rPr lang="en-US" altLang="zh-CN" sz="3600" dirty="0" smtClean="0">
                <a:latin typeface="华文新魏" pitchFamily="2" charset="-122"/>
                <a:ea typeface="华文新魏" pitchFamily="2" charset="-122"/>
              </a:rPr>
              <a:t>734</a:t>
            </a:r>
            <a:r>
              <a:rPr lang="zh-CN" altLang="zh-CN" sz="3600" dirty="0" smtClean="0">
                <a:latin typeface="华文新魏" pitchFamily="2" charset="-122"/>
                <a:ea typeface="华文新魏" pitchFamily="2" charset="-122"/>
              </a:rPr>
              <a:t>次。这些论文在国际权威专著、国外经典教材和包括</a:t>
            </a:r>
            <a:r>
              <a:rPr lang="en-US" altLang="zh-CN" sz="3600" dirty="0" smtClean="0">
                <a:latin typeface="华文新魏" pitchFamily="2" charset="-122"/>
                <a:ea typeface="华文新魏" pitchFamily="2" charset="-122"/>
              </a:rPr>
              <a:t>Nature, Geology, EPSL</a:t>
            </a:r>
            <a:r>
              <a:rPr lang="zh-CN" altLang="zh-CN" sz="3600" dirty="0" smtClean="0">
                <a:latin typeface="华文新魏" pitchFamily="2" charset="-122"/>
                <a:ea typeface="华文新魏" pitchFamily="2" charset="-122"/>
              </a:rPr>
              <a:t>等在内的著名杂志上都有相关引用和比较高的评价，其中</a:t>
            </a:r>
            <a:r>
              <a:rPr lang="en-US" altLang="zh-CN" sz="3600" dirty="0" smtClean="0">
                <a:latin typeface="华文新魏" pitchFamily="2" charset="-122"/>
                <a:ea typeface="华文新魏" pitchFamily="2" charset="-122"/>
              </a:rPr>
              <a:t>4</a:t>
            </a:r>
            <a:r>
              <a:rPr lang="zh-CN" altLang="zh-CN" sz="3600" dirty="0" smtClean="0">
                <a:latin typeface="华文新魏" pitchFamily="2" charset="-122"/>
                <a:ea typeface="华文新魏" pitchFamily="2" charset="-122"/>
              </a:rPr>
              <a:t>篇文章在各自当年发表的国际刊物论文中引用排名前十位。</a:t>
            </a:r>
            <a:endParaRPr lang="zh-CN" altLang="en-US" sz="3600" dirty="0">
              <a:latin typeface="华文新魏" pitchFamily="2" charset="-122"/>
              <a:ea typeface="华文新魏" pitchFamily="2" charset="-122"/>
            </a:endParaRPr>
          </a:p>
        </p:txBody>
      </p:sp>
      <p:pic>
        <p:nvPicPr>
          <p:cNvPr id="28" name="图片 27" descr="图片4.png"/>
          <p:cNvPicPr>
            <a:picLocks noChangeAspect="1"/>
          </p:cNvPicPr>
          <p:nvPr/>
        </p:nvPicPr>
        <p:blipFill>
          <a:blip r:embed="rId4" cstate="print"/>
          <a:stretch>
            <a:fillRect/>
          </a:stretch>
        </p:blipFill>
        <p:spPr>
          <a:xfrm>
            <a:off x="1746499" y="2898206"/>
            <a:ext cx="17497944" cy="12889432"/>
          </a:xfrm>
          <a:prstGeom prst="rect">
            <a:avLst/>
          </a:prstGeom>
        </p:spPr>
      </p:pic>
      <p:sp>
        <p:nvSpPr>
          <p:cNvPr id="33" name="圆角矩形 43"/>
          <p:cNvSpPr>
            <a:spLocks noChangeArrowheads="1"/>
          </p:cNvSpPr>
          <p:nvPr/>
        </p:nvSpPr>
        <p:spPr bwMode="auto">
          <a:xfrm>
            <a:off x="1314451" y="17011774"/>
            <a:ext cx="9145016" cy="25292695"/>
          </a:xfrm>
          <a:prstGeom prst="roundRect">
            <a:avLst>
              <a:gd name="adj" fmla="val 4875"/>
            </a:avLst>
          </a:prstGeom>
          <a:solidFill>
            <a:srgbClr val="CCECFF">
              <a:alpha val="70195"/>
            </a:srgbClr>
          </a:solidFill>
          <a:ln>
            <a:noFill/>
          </a:ln>
          <a:extLst>
            <a:ext uri="{91240B29-F687-4F45-9708-019B960494DF}">
              <a14:hiddenLine xmlns:a14="http://schemas.microsoft.com/office/drawing/2010/main" xmlns="" w="9525" algn="ctr">
                <a:solidFill>
                  <a:srgbClr val="000000"/>
                </a:solidFill>
                <a:round/>
                <a:headEnd/>
                <a:tailEnd/>
              </a14:hiddenLine>
            </a:ext>
          </a:extLst>
        </p:spPr>
        <p:txBody>
          <a:bodyPr/>
          <a:lstStyle/>
          <a:p>
            <a:pPr>
              <a:lnSpc>
                <a:spcPct val="150000"/>
              </a:lnSpc>
            </a:pPr>
            <a:r>
              <a:rPr lang="zh-CN" altLang="zh-CN" sz="3600" dirty="0" smtClean="0">
                <a:latin typeface="华文新魏" pitchFamily="2" charset="-122"/>
                <a:ea typeface="华文新魏" pitchFamily="2" charset="-122"/>
              </a:rPr>
              <a:t>超高压变质作用是目前变质地质学领域取得的最具突破性的科研成果之一</a:t>
            </a:r>
            <a:r>
              <a:rPr lang="en-US" altLang="zh-CN" sz="3600" dirty="0" smtClean="0">
                <a:latin typeface="华文新魏" pitchFamily="2" charset="-122"/>
                <a:ea typeface="华文新魏" pitchFamily="2" charset="-122"/>
              </a:rPr>
              <a:t>.</a:t>
            </a:r>
            <a:r>
              <a:rPr lang="zh-CN" altLang="zh-CN" sz="3600" dirty="0" smtClean="0">
                <a:latin typeface="华文新魏" pitchFamily="2" charset="-122"/>
                <a:ea typeface="华文新魏" pitchFamily="2" charset="-122"/>
              </a:rPr>
              <a:t>北大变质岩研究群体自</a:t>
            </a:r>
            <a:r>
              <a:rPr lang="en-US" altLang="zh-CN" sz="3600" dirty="0" smtClean="0">
                <a:latin typeface="华文新魏" pitchFamily="2" charset="-122"/>
                <a:ea typeface="华文新魏" pitchFamily="2" charset="-122"/>
              </a:rPr>
              <a:t>1999</a:t>
            </a:r>
            <a:r>
              <a:rPr lang="zh-CN" altLang="zh-CN" sz="3600" dirty="0" smtClean="0">
                <a:latin typeface="华文新魏" pitchFamily="2" charset="-122"/>
                <a:ea typeface="华文新魏" pitchFamily="2" charset="-122"/>
              </a:rPr>
              <a:t>年以来，在我国西部的西南天山和柴北缘洋壳变质形成的榴辉岩中发现了柯石英等超高压变质矿物</a:t>
            </a:r>
            <a:r>
              <a:rPr lang="en-US" altLang="zh-CN" sz="3600" dirty="0" smtClean="0">
                <a:latin typeface="华文新魏" pitchFamily="2" charset="-122"/>
                <a:ea typeface="华文新魏" pitchFamily="2" charset="-122"/>
              </a:rPr>
              <a:t>,</a:t>
            </a:r>
            <a:r>
              <a:rPr lang="zh-CN" altLang="zh-CN" sz="3600" dirty="0" smtClean="0">
                <a:latin typeface="华文新魏" pitchFamily="2" charset="-122"/>
                <a:ea typeface="华文新魏" pitchFamily="2" charset="-122"/>
              </a:rPr>
              <a:t>从而证明了我国西部这</a:t>
            </a:r>
            <a:r>
              <a:rPr lang="en-US" altLang="zh-CN" sz="3600" dirty="0" smtClean="0">
                <a:latin typeface="华文新魏" pitchFamily="2" charset="-122"/>
                <a:ea typeface="华文新魏" pitchFamily="2" charset="-122"/>
              </a:rPr>
              <a:t>2</a:t>
            </a:r>
            <a:r>
              <a:rPr lang="zh-CN" altLang="zh-CN" sz="3600" dirty="0" smtClean="0">
                <a:latin typeface="华文新魏" pitchFamily="2" charset="-122"/>
                <a:ea typeface="华文新魏" pitchFamily="2" charset="-122"/>
              </a:rPr>
              <a:t>条俯冲碰撞造山带经历了洋壳深俯冲超高压变质作用。其成果集中在以下三个方面：</a:t>
            </a:r>
            <a:r>
              <a:rPr lang="en-US" altLang="zh-CN" sz="3600" dirty="0" smtClean="0">
                <a:latin typeface="华文新魏" pitchFamily="2" charset="-122"/>
                <a:ea typeface="华文新魏" pitchFamily="2" charset="-122"/>
              </a:rPr>
              <a:t> </a:t>
            </a:r>
            <a:endParaRPr lang="zh-CN" altLang="zh-CN" sz="3600" dirty="0" smtClean="0">
              <a:latin typeface="华文新魏" pitchFamily="2" charset="-122"/>
              <a:ea typeface="华文新魏" pitchFamily="2" charset="-122"/>
            </a:endParaRPr>
          </a:p>
          <a:p>
            <a:pPr>
              <a:lnSpc>
                <a:spcPct val="150000"/>
              </a:lnSpc>
            </a:pPr>
            <a:r>
              <a:rPr lang="en-US" altLang="zh-CN" sz="3600" dirty="0" smtClean="0">
                <a:latin typeface="华文新魏" pitchFamily="2" charset="-122"/>
                <a:ea typeface="华文新魏" pitchFamily="2" charset="-122"/>
              </a:rPr>
              <a:t>1</a:t>
            </a:r>
            <a:r>
              <a:rPr lang="zh-CN" altLang="zh-CN" sz="3600" dirty="0" smtClean="0">
                <a:latin typeface="华文新魏" pitchFamily="2" charset="-122"/>
                <a:ea typeface="华文新魏" pitchFamily="2" charset="-122"/>
              </a:rPr>
              <a:t>、发现并确立了西天山</a:t>
            </a:r>
            <a:r>
              <a:rPr lang="en-US" altLang="zh-CN" sz="3600" dirty="0" smtClean="0">
                <a:latin typeface="华文新魏" pitchFamily="2" charset="-122"/>
                <a:ea typeface="华文新魏" pitchFamily="2" charset="-122"/>
              </a:rPr>
              <a:t>80</a:t>
            </a:r>
            <a:r>
              <a:rPr lang="zh-CN" altLang="zh-CN" sz="3600" dirty="0" smtClean="0">
                <a:latin typeface="华文新魏" pitchFamily="2" charset="-122"/>
                <a:ea typeface="华文新魏" pitchFamily="2" charset="-122"/>
              </a:rPr>
              <a:t>多公里长的洋壳深俯冲超高压变质带，这是目前世界上规模最大的洋壳深俯冲超高压变质带：在西天山榴辉岩中发现了保存完好的柯石英等超高压变质矿物；确定了其原岩为洋脊玄武岩、洋岛玄武岩和一些深海沉积物等组成的洋壳，提出了西南天山造山带双变质带的构造演化模式。</a:t>
            </a:r>
            <a:r>
              <a:rPr lang="en-US" altLang="zh-CN" sz="3600" dirty="0" smtClean="0">
                <a:latin typeface="华文新魏" pitchFamily="2" charset="-122"/>
                <a:ea typeface="华文新魏" pitchFamily="2" charset="-122"/>
              </a:rPr>
              <a:t> </a:t>
            </a:r>
            <a:endParaRPr lang="zh-CN" altLang="zh-CN" sz="3600" dirty="0" smtClean="0">
              <a:latin typeface="华文新魏" pitchFamily="2" charset="-122"/>
              <a:ea typeface="华文新魏" pitchFamily="2" charset="-122"/>
            </a:endParaRPr>
          </a:p>
          <a:p>
            <a:pPr>
              <a:lnSpc>
                <a:spcPct val="150000"/>
              </a:lnSpc>
            </a:pPr>
            <a:r>
              <a:rPr lang="en-US" altLang="zh-CN" sz="3600" dirty="0" smtClean="0">
                <a:latin typeface="华文新魏" pitchFamily="2" charset="-122"/>
                <a:ea typeface="华文新魏" pitchFamily="2" charset="-122"/>
              </a:rPr>
              <a:t>2</a:t>
            </a:r>
            <a:r>
              <a:rPr lang="zh-CN" altLang="zh-CN" sz="3600" dirty="0" smtClean="0">
                <a:latin typeface="华文新魏" pitchFamily="2" charset="-122"/>
                <a:ea typeface="华文新魏" pitchFamily="2" charset="-122"/>
              </a:rPr>
              <a:t>、确立了柴北缘大陆深俯冲的极限深度，在主体为陆壳深俯冲超高压变质带中发现了洋壳超高压变质的残留，提出了柴北缘超高压变质带由洋壳俯冲到大陆深俯冲、碰撞的演化模式。 </a:t>
            </a:r>
            <a:r>
              <a:rPr lang="en-US" altLang="zh-CN" sz="3600" dirty="0" smtClean="0">
                <a:latin typeface="华文新魏" pitchFamily="2" charset="-122"/>
                <a:ea typeface="华文新魏" pitchFamily="2" charset="-122"/>
              </a:rPr>
              <a:t>3</a:t>
            </a:r>
            <a:r>
              <a:rPr lang="zh-CN" altLang="zh-CN" sz="3600" dirty="0" smtClean="0">
                <a:latin typeface="华文新魏" pitchFamily="2" charset="-122"/>
                <a:ea typeface="华文新魏" pitchFamily="2" charset="-122"/>
              </a:rPr>
              <a:t>、深入的相平衡岩石学研究，建立了玄武岩体系（</a:t>
            </a:r>
            <a:r>
              <a:rPr lang="en-US" altLang="zh-CN" sz="3600" dirty="0" smtClean="0">
                <a:latin typeface="华文新魏" pitchFamily="2" charset="-122"/>
                <a:ea typeface="华文新魏" pitchFamily="2" charset="-122"/>
              </a:rPr>
              <a:t>NCFMASH</a:t>
            </a:r>
            <a:r>
              <a:rPr lang="zh-CN" altLang="zh-CN" sz="3600" dirty="0" smtClean="0">
                <a:latin typeface="华文新魏" pitchFamily="2" charset="-122"/>
                <a:ea typeface="华文新魏" pitchFamily="2" charset="-122"/>
              </a:rPr>
              <a:t>）中的蓝闪石榴辉岩、硬柱石榴辉岩和角闪石榴辉岩相平衡关系；计算了泥质岩石（</a:t>
            </a:r>
            <a:r>
              <a:rPr lang="en-US" altLang="zh-CN" sz="3600" dirty="0" smtClean="0">
                <a:latin typeface="华文新魏" pitchFamily="2" charset="-122"/>
                <a:ea typeface="华文新魏" pitchFamily="2" charset="-122"/>
              </a:rPr>
              <a:t>KMASH</a:t>
            </a:r>
            <a:r>
              <a:rPr lang="zh-CN" altLang="zh-CN" sz="3600" dirty="0" smtClean="0">
                <a:latin typeface="华文新魏" pitchFamily="2" charset="-122"/>
                <a:ea typeface="华文新魏" pitchFamily="2" charset="-122"/>
              </a:rPr>
              <a:t>、</a:t>
            </a:r>
            <a:r>
              <a:rPr lang="en-US" altLang="zh-CN" sz="3600" dirty="0" smtClean="0">
                <a:latin typeface="华文新魏" pitchFamily="2" charset="-122"/>
                <a:ea typeface="华文新魏" pitchFamily="2" charset="-122"/>
              </a:rPr>
              <a:t>KFMASH</a:t>
            </a:r>
            <a:r>
              <a:rPr lang="zh-CN" altLang="zh-CN" sz="3600" dirty="0" smtClean="0">
                <a:latin typeface="华文新魏" pitchFamily="2" charset="-122"/>
                <a:ea typeface="华文新魏" pitchFamily="2" charset="-122"/>
              </a:rPr>
              <a:t>和</a:t>
            </a:r>
            <a:r>
              <a:rPr lang="en-US" altLang="zh-CN" sz="3600" dirty="0" smtClean="0">
                <a:latin typeface="华文新魏" pitchFamily="2" charset="-122"/>
                <a:ea typeface="华文新魏" pitchFamily="2" charset="-122"/>
              </a:rPr>
              <a:t>NKFMASH</a:t>
            </a:r>
            <a:r>
              <a:rPr lang="zh-CN" altLang="zh-CN" sz="3600" dirty="0" smtClean="0">
                <a:latin typeface="华文新魏" pitchFamily="2" charset="-122"/>
                <a:ea typeface="华文新魏" pitchFamily="2" charset="-122"/>
              </a:rPr>
              <a:t>体系）在高压</a:t>
            </a:r>
            <a:r>
              <a:rPr lang="en-US" altLang="zh-CN" sz="3600" dirty="0" smtClean="0">
                <a:latin typeface="华文新魏" pitchFamily="2" charset="-122"/>
                <a:ea typeface="华文新魏" pitchFamily="2" charset="-122"/>
              </a:rPr>
              <a:t>-</a:t>
            </a:r>
            <a:r>
              <a:rPr lang="zh-CN" altLang="zh-CN" sz="3600" dirty="0" smtClean="0">
                <a:latin typeface="华文新魏" pitchFamily="2" charset="-122"/>
                <a:ea typeface="华文新魏" pitchFamily="2" charset="-122"/>
              </a:rPr>
              <a:t>超高压相中的相图，在理论上探讨了白片岩、硬绿泥石</a:t>
            </a:r>
            <a:r>
              <a:rPr lang="en-US" altLang="zh-CN" sz="3600" dirty="0" smtClean="0">
                <a:latin typeface="华文新魏" pitchFamily="2" charset="-122"/>
                <a:ea typeface="华文新魏" pitchFamily="2" charset="-122"/>
              </a:rPr>
              <a:t>-</a:t>
            </a:r>
            <a:r>
              <a:rPr lang="zh-CN" altLang="zh-CN" sz="3600" dirty="0" smtClean="0">
                <a:latin typeface="华文新魏" pitchFamily="2" charset="-122"/>
                <a:ea typeface="华文新魏" pitchFamily="2" charset="-122"/>
              </a:rPr>
              <a:t>滑石蓝闪石片岩和硬绿泥石</a:t>
            </a:r>
            <a:r>
              <a:rPr lang="en-US" altLang="zh-CN" sz="3600" dirty="0" smtClean="0">
                <a:latin typeface="华文新魏" pitchFamily="2" charset="-122"/>
                <a:ea typeface="华文新魏" pitchFamily="2" charset="-122"/>
              </a:rPr>
              <a:t>-</a:t>
            </a:r>
            <a:r>
              <a:rPr lang="zh-CN" altLang="zh-CN" sz="3600" dirty="0" smtClean="0">
                <a:latin typeface="华文新魏" pitchFamily="2" charset="-122"/>
                <a:ea typeface="华文新魏" pitchFamily="2" charset="-122"/>
              </a:rPr>
              <a:t>蓝闪石片岩的相转换关系，并利用石榴石成分环带定量地计算了其演化的</a:t>
            </a:r>
            <a:r>
              <a:rPr lang="en-US" altLang="zh-CN" sz="3600" dirty="0" smtClean="0">
                <a:latin typeface="华文新魏" pitchFamily="2" charset="-122"/>
                <a:ea typeface="华文新魏" pitchFamily="2" charset="-122"/>
              </a:rPr>
              <a:t>PT</a:t>
            </a:r>
            <a:r>
              <a:rPr lang="zh-CN" altLang="zh-CN" sz="3600" dirty="0" smtClean="0">
                <a:latin typeface="华文新魏" pitchFamily="2" charset="-122"/>
                <a:ea typeface="华文新魏" pitchFamily="2" charset="-122"/>
              </a:rPr>
              <a:t>轨迹。</a:t>
            </a:r>
            <a:endParaRPr lang="zh-CN" altLang="en-US" sz="3600" dirty="0">
              <a:latin typeface="华文新魏" pitchFamily="2" charset="-122"/>
              <a:ea typeface="华文新魏" pitchFamily="2" charset="-122"/>
              <a:cs typeface="Times New Roman" pitchFamily="18" charset="0"/>
            </a:endParaRPr>
          </a:p>
        </p:txBody>
      </p:sp>
      <p:pic>
        <p:nvPicPr>
          <p:cNvPr id="34" name="图片 33" descr="图片5.jpg"/>
          <p:cNvPicPr>
            <a:picLocks noChangeAspect="1"/>
          </p:cNvPicPr>
          <p:nvPr/>
        </p:nvPicPr>
        <p:blipFill>
          <a:blip r:embed="rId5" cstate="print"/>
          <a:stretch>
            <a:fillRect/>
          </a:stretch>
        </p:blipFill>
        <p:spPr>
          <a:xfrm>
            <a:off x="12187659" y="17227798"/>
            <a:ext cx="16777864" cy="7776864"/>
          </a:xfrm>
          <a:prstGeom prst="rect">
            <a:avLst/>
          </a:prstGeom>
        </p:spPr>
      </p:pic>
      <p:pic>
        <p:nvPicPr>
          <p:cNvPr id="35" name="图片 34" descr="图片6.jpg"/>
          <p:cNvPicPr>
            <a:picLocks noChangeAspect="1"/>
          </p:cNvPicPr>
          <p:nvPr/>
        </p:nvPicPr>
        <p:blipFill>
          <a:blip r:embed="rId6" cstate="print"/>
          <a:stretch>
            <a:fillRect/>
          </a:stretch>
        </p:blipFill>
        <p:spPr>
          <a:xfrm>
            <a:off x="12115651" y="25508718"/>
            <a:ext cx="16777864" cy="9073008"/>
          </a:xfrm>
          <a:prstGeom prst="rect">
            <a:avLst/>
          </a:prstGeom>
        </p:spPr>
      </p:pic>
      <p:pic>
        <p:nvPicPr>
          <p:cNvPr id="36" name="图片 35" descr="图片7.jpg"/>
          <p:cNvPicPr>
            <a:picLocks noChangeAspect="1"/>
          </p:cNvPicPr>
          <p:nvPr/>
        </p:nvPicPr>
        <p:blipFill>
          <a:blip r:embed="rId7" cstate="print"/>
          <a:stretch>
            <a:fillRect/>
          </a:stretch>
        </p:blipFill>
        <p:spPr>
          <a:xfrm>
            <a:off x="12187659" y="35013774"/>
            <a:ext cx="16849872" cy="6912768"/>
          </a:xfrm>
          <a:prstGeom prst="rect">
            <a:avLst/>
          </a:prstGeom>
        </p:spPr>
      </p:pic>
    </p:spTree>
    <p:extLst>
      <p:ext uri="{BB962C8B-B14F-4D97-AF65-F5344CB8AC3E}">
        <p14:creationId xmlns:p14="http://schemas.microsoft.com/office/powerpoint/2010/main" xmlns="" val="1695932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25963" rtl="0" eaLnBrk="1" fontAlgn="base" latinLnBrk="0" hangingPunct="1">
          <a:lnSpc>
            <a:spcPct val="100000"/>
          </a:lnSpc>
          <a:spcBef>
            <a:spcPct val="0"/>
          </a:spcBef>
          <a:spcAft>
            <a:spcPct val="0"/>
          </a:spcAft>
          <a:buClrTx/>
          <a:buSzTx/>
          <a:buFontTx/>
          <a:buNone/>
          <a:tabLst/>
          <a:defRPr kumimoji="0" lang="zh-CN" altLang="en-US" sz="89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25963" rtl="0" eaLnBrk="1" fontAlgn="base" latinLnBrk="0" hangingPunct="1">
          <a:lnSpc>
            <a:spcPct val="100000"/>
          </a:lnSpc>
          <a:spcBef>
            <a:spcPct val="0"/>
          </a:spcBef>
          <a:spcAft>
            <a:spcPct val="0"/>
          </a:spcAft>
          <a:buClrTx/>
          <a:buSzTx/>
          <a:buFontTx/>
          <a:buNone/>
          <a:tabLst/>
          <a:defRPr kumimoji="0" lang="zh-CN" altLang="en-US" sz="89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3617</TotalTime>
  <Words>304</Words>
  <Application>Microsoft Office PowerPoint</Application>
  <PresentationFormat>自定义</PresentationFormat>
  <Paragraphs>12</Paragraphs>
  <Slides>1</Slides>
  <Notes>1</Notes>
  <HiddenSlides>0</HiddenSlides>
  <MMClips>0</MMClips>
  <ScaleCrop>false</ScaleCrop>
  <HeadingPairs>
    <vt:vector size="4" baseType="variant">
      <vt:variant>
        <vt:lpstr>主题</vt:lpstr>
      </vt:variant>
      <vt:variant>
        <vt:i4>2</vt:i4>
      </vt:variant>
      <vt:variant>
        <vt:lpstr>幻灯片标题</vt:lpstr>
      </vt:variant>
      <vt:variant>
        <vt:i4>1</vt:i4>
      </vt:variant>
    </vt:vector>
  </HeadingPairs>
  <TitlesOfParts>
    <vt:vector size="3" baseType="lpstr">
      <vt:lpstr>默认设计模板</vt:lpstr>
      <vt:lpstr>自定义设计方案</vt:lpstr>
      <vt:lpstr>幻灯片 1</vt:lpstr>
    </vt:vector>
  </TitlesOfParts>
  <Company>MC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MC SYSTEM</dc:creator>
  <cp:lastModifiedBy>USER</cp:lastModifiedBy>
  <cp:revision>592</cp:revision>
  <cp:lastPrinted>2010-12-09T06:47:25Z</cp:lastPrinted>
  <dcterms:created xsi:type="dcterms:W3CDTF">2009-06-15T11:42:47Z</dcterms:created>
  <dcterms:modified xsi:type="dcterms:W3CDTF">2011-10-21T06:54:53Z</dcterms:modified>
</cp:coreProperties>
</file>